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9" r:id="rId27"/>
    <p:sldId id="306" r:id="rId28"/>
    <p:sldId id="307"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55" r:id="rId44"/>
    <p:sldId id="326" r:id="rId45"/>
    <p:sldId id="327" r:id="rId46"/>
    <p:sldId id="335" r:id="rId47"/>
    <p:sldId id="337" r:id="rId48"/>
    <p:sldId id="343" r:id="rId49"/>
    <p:sldId id="347" r:id="rId50"/>
    <p:sldId id="350" r:id="rId51"/>
    <p:sldId id="354" r:id="rId52"/>
    <p:sldId id="351" r:id="rId53"/>
    <p:sldId id="353" r:id="rId54"/>
    <p:sldId id="352" r:id="rId55"/>
    <p:sldId id="363" r:id="rId56"/>
    <p:sldId id="375" r:id="rId57"/>
    <p:sldId id="373" r:id="rId58"/>
    <p:sldId id="376" r:id="rId59"/>
    <p:sldId id="361" r:id="rId60"/>
    <p:sldId id="366" r:id="rId61"/>
    <p:sldId id="364" r:id="rId62"/>
    <p:sldId id="369" r:id="rId63"/>
    <p:sldId id="377" r:id="rId64"/>
    <p:sldId id="378" r:id="rId65"/>
    <p:sldId id="370" r:id="rId66"/>
    <p:sldId id="357" r:id="rId67"/>
    <p:sldId id="341" r:id="rId68"/>
    <p:sldId id="379" r:id="rId69"/>
    <p:sldId id="356" r:id="rId7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6357" autoAdjust="0"/>
  </p:normalViewPr>
  <p:slideViewPr>
    <p:cSldViewPr snapToGrid="0">
      <p:cViewPr varScale="1">
        <p:scale>
          <a:sx n="113" d="100"/>
          <a:sy n="113" d="100"/>
        </p:scale>
        <p:origin x="216" y="84"/>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20/11/2025</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20/11/2025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410898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51922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64318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278387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3692219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4174085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4171947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2715309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1108369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646613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121392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58</a:t>
            </a:fld>
            <a:endParaRPr lang="fr-FR" dirty="0"/>
          </a:p>
        </p:txBody>
      </p:sp>
    </p:spTree>
    <p:extLst>
      <p:ext uri="{BB962C8B-B14F-4D97-AF65-F5344CB8AC3E}">
        <p14:creationId xmlns:p14="http://schemas.microsoft.com/office/powerpoint/2010/main" val="2752922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59</a:t>
            </a:fld>
            <a:endParaRPr lang="fr-FR" dirty="0"/>
          </a:p>
        </p:txBody>
      </p:sp>
    </p:spTree>
    <p:extLst>
      <p:ext uri="{BB962C8B-B14F-4D97-AF65-F5344CB8AC3E}">
        <p14:creationId xmlns:p14="http://schemas.microsoft.com/office/powerpoint/2010/main" val="248275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60</a:t>
            </a:fld>
            <a:endParaRPr lang="fr-FR" dirty="0"/>
          </a:p>
        </p:txBody>
      </p:sp>
    </p:spTree>
    <p:extLst>
      <p:ext uri="{BB962C8B-B14F-4D97-AF65-F5344CB8AC3E}">
        <p14:creationId xmlns:p14="http://schemas.microsoft.com/office/powerpoint/2010/main" val="747015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61</a:t>
            </a:fld>
            <a:endParaRPr lang="fr-FR" dirty="0"/>
          </a:p>
        </p:txBody>
      </p:sp>
    </p:spTree>
    <p:extLst>
      <p:ext uri="{BB962C8B-B14F-4D97-AF65-F5344CB8AC3E}">
        <p14:creationId xmlns:p14="http://schemas.microsoft.com/office/powerpoint/2010/main" val="337262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62</a:t>
            </a:fld>
            <a:endParaRPr lang="fr-FR" dirty="0"/>
          </a:p>
        </p:txBody>
      </p:sp>
    </p:spTree>
    <p:extLst>
      <p:ext uri="{BB962C8B-B14F-4D97-AF65-F5344CB8AC3E}">
        <p14:creationId xmlns:p14="http://schemas.microsoft.com/office/powerpoint/2010/main" val="2901932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63</a:t>
            </a:fld>
            <a:endParaRPr lang="fr-FR" dirty="0"/>
          </a:p>
        </p:txBody>
      </p:sp>
    </p:spTree>
    <p:extLst>
      <p:ext uri="{BB962C8B-B14F-4D97-AF65-F5344CB8AC3E}">
        <p14:creationId xmlns:p14="http://schemas.microsoft.com/office/powerpoint/2010/main" val="2863174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64</a:t>
            </a:fld>
            <a:endParaRPr lang="fr-FR" dirty="0"/>
          </a:p>
        </p:txBody>
      </p:sp>
    </p:spTree>
    <p:extLst>
      <p:ext uri="{BB962C8B-B14F-4D97-AF65-F5344CB8AC3E}">
        <p14:creationId xmlns:p14="http://schemas.microsoft.com/office/powerpoint/2010/main" val="315499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65</a:t>
            </a:fld>
            <a:endParaRPr lang="fr-FR" dirty="0"/>
          </a:p>
        </p:txBody>
      </p:sp>
    </p:spTree>
    <p:extLst>
      <p:ext uri="{BB962C8B-B14F-4D97-AF65-F5344CB8AC3E}">
        <p14:creationId xmlns:p14="http://schemas.microsoft.com/office/powerpoint/2010/main" val="98040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66</a:t>
            </a:fld>
            <a:endParaRPr lang="fr-FR" dirty="0"/>
          </a:p>
        </p:txBody>
      </p:sp>
    </p:spTree>
    <p:extLst>
      <p:ext uri="{BB962C8B-B14F-4D97-AF65-F5344CB8AC3E}">
        <p14:creationId xmlns:p14="http://schemas.microsoft.com/office/powerpoint/2010/main" val="195818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67</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68</a:t>
            </a:fld>
            <a:endParaRPr lang="fr-FR" dirty="0"/>
          </a:p>
        </p:txBody>
      </p:sp>
    </p:spTree>
    <p:extLst>
      <p:ext uri="{BB962C8B-B14F-4D97-AF65-F5344CB8AC3E}">
        <p14:creationId xmlns:p14="http://schemas.microsoft.com/office/powerpoint/2010/main" val="34382820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69</a:t>
            </a:fld>
            <a:endParaRPr lang="fr-FR" dirty="0"/>
          </a:p>
        </p:txBody>
      </p:sp>
    </p:spTree>
    <p:extLst>
      <p:ext uri="{BB962C8B-B14F-4D97-AF65-F5344CB8AC3E}">
        <p14:creationId xmlns:p14="http://schemas.microsoft.com/office/powerpoint/2010/main" val="405284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val="0"/>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60.jpeg"/><Relationship Id="rId13" Type="http://schemas.microsoft.com/office/2007/relationships/hdphoto" Target="../media/hdphoto7.wdp"/><Relationship Id="rId3" Type="http://schemas.openxmlformats.org/officeDocument/2006/relationships/image" Target="../media/image55.jpeg"/><Relationship Id="rId7" Type="http://schemas.openxmlformats.org/officeDocument/2006/relationships/image" Target="../media/image59.jpeg"/><Relationship Id="rId12" Type="http://schemas.openxmlformats.org/officeDocument/2006/relationships/image" Target="../media/image64.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5" Type="http://schemas.microsoft.com/office/2007/relationships/hdphoto" Target="../media/hdphoto8.wdp"/><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jpeg"/><Relationship Id="rId1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eg"/></Relationships>
</file>

<file path=ppt/slides/_rels/slide14.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9.jpeg"/><Relationship Id="rId4" Type="http://schemas.openxmlformats.org/officeDocument/2006/relationships/image" Target="../media/image78.jpe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jpeg"/><Relationship Id="rId18" Type="http://schemas.openxmlformats.org/officeDocument/2006/relationships/image" Target="../media/image36.png"/><Relationship Id="rId26" Type="http://schemas.openxmlformats.org/officeDocument/2006/relationships/image" Target="../media/image103.jpeg"/><Relationship Id="rId3" Type="http://schemas.openxmlformats.org/officeDocument/2006/relationships/image" Target="../media/image85.png"/><Relationship Id="rId21" Type="http://schemas.microsoft.com/office/2007/relationships/hdphoto" Target="../media/hdphoto12.wdp"/><Relationship Id="rId7" Type="http://schemas.openxmlformats.org/officeDocument/2006/relationships/image" Target="../media/image88.jpeg"/><Relationship Id="rId12" Type="http://schemas.openxmlformats.org/officeDocument/2006/relationships/image" Target="../media/image92.jpeg"/><Relationship Id="rId17" Type="http://schemas.openxmlformats.org/officeDocument/2006/relationships/image" Target="../media/image97.png"/><Relationship Id="rId25" Type="http://schemas.openxmlformats.org/officeDocument/2006/relationships/image" Target="../media/image102.jpeg"/><Relationship Id="rId2" Type="http://schemas.openxmlformats.org/officeDocument/2006/relationships/notesSlide" Target="../notesSlides/notesSlide16.xml"/><Relationship Id="rId16" Type="http://schemas.openxmlformats.org/officeDocument/2006/relationships/image" Target="../media/image96.jpeg"/><Relationship Id="rId20"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101.jpeg"/><Relationship Id="rId5" Type="http://schemas.microsoft.com/office/2007/relationships/hdphoto" Target="../media/hdphoto10.wdp"/><Relationship Id="rId15" Type="http://schemas.openxmlformats.org/officeDocument/2006/relationships/image" Target="../media/image95.png"/><Relationship Id="rId23" Type="http://schemas.microsoft.com/office/2007/relationships/hdphoto" Target="../media/hdphoto13.wdp"/><Relationship Id="rId28" Type="http://schemas.openxmlformats.org/officeDocument/2006/relationships/image" Target="../media/image105.png"/><Relationship Id="rId10" Type="http://schemas.openxmlformats.org/officeDocument/2006/relationships/image" Target="../media/image90.png"/><Relationship Id="rId19" Type="http://schemas.openxmlformats.org/officeDocument/2006/relationships/image" Target="../media/image98.png"/><Relationship Id="rId4" Type="http://schemas.openxmlformats.org/officeDocument/2006/relationships/image" Target="../media/image86.png"/><Relationship Id="rId9" Type="http://schemas.microsoft.com/office/2007/relationships/hdphoto" Target="../media/hdphoto11.wdp"/><Relationship Id="rId14" Type="http://schemas.openxmlformats.org/officeDocument/2006/relationships/image" Target="../media/image94.png"/><Relationship Id="rId22" Type="http://schemas.openxmlformats.org/officeDocument/2006/relationships/image" Target="../media/image100.png"/><Relationship Id="rId27" Type="http://schemas.openxmlformats.org/officeDocument/2006/relationships/image" Target="../media/image104.jpeg"/></Relationships>
</file>

<file path=ppt/slides/_rels/slide1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e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jpeg"/><Relationship Id="rId17" Type="http://schemas.openxmlformats.org/officeDocument/2006/relationships/image" Target="../media/image120.jpeg"/><Relationship Id="rId2" Type="http://schemas.openxmlformats.org/officeDocument/2006/relationships/notesSlide" Target="../notesSlides/notesSlide17.xml"/><Relationship Id="rId16" Type="http://schemas.openxmlformats.org/officeDocument/2006/relationships/image" Target="../media/image119.jpe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4.jpeg"/><Relationship Id="rId5" Type="http://schemas.openxmlformats.org/officeDocument/2006/relationships/image" Target="../media/image108.png"/><Relationship Id="rId15" Type="http://schemas.openxmlformats.org/officeDocument/2006/relationships/image" Target="../media/image118.jpeg"/><Relationship Id="rId10" Type="http://schemas.openxmlformats.org/officeDocument/2006/relationships/image" Target="../media/image113.jpeg"/><Relationship Id="rId4" Type="http://schemas.openxmlformats.org/officeDocument/2006/relationships/image" Target="../media/image107.png"/><Relationship Id="rId9" Type="http://schemas.openxmlformats.org/officeDocument/2006/relationships/image" Target="../media/image112.jpeg"/><Relationship Id="rId14" Type="http://schemas.openxmlformats.org/officeDocument/2006/relationships/image" Target="../media/image117.jpeg"/></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2.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5.wdp"/><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1.png"/><Relationship Id="rId18" Type="http://schemas.microsoft.com/office/2007/relationships/hdphoto" Target="../media/hdphoto15.wdp"/><Relationship Id="rId3" Type="http://schemas.openxmlformats.org/officeDocument/2006/relationships/image" Target="../media/image121.jpeg"/><Relationship Id="rId12" Type="http://schemas.openxmlformats.org/officeDocument/2006/relationships/image" Target="../media/image1060.png"/><Relationship Id="rId17" Type="http://schemas.openxmlformats.org/officeDocument/2006/relationships/image" Target="../media/image126.png"/><Relationship Id="rId2" Type="http://schemas.openxmlformats.org/officeDocument/2006/relationships/notesSlide" Target="../notesSlides/notesSlide20.xml"/><Relationship Id="rId16" Type="http://schemas.openxmlformats.org/officeDocument/2006/relationships/image" Target="../media/image125.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0.png"/><Relationship Id="rId5" Type="http://schemas.openxmlformats.org/officeDocument/2006/relationships/image" Target="../media/image123.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22.jpeg"/><Relationship Id="rId9" Type="http://schemas.openxmlformats.org/officeDocument/2006/relationships/image" Target="../media/image103.png"/><Relationship Id="rId14" Type="http://schemas.openxmlformats.org/officeDocument/2006/relationships/image" Target="../media/image124.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28.jpeg"/><Relationship Id="rId3" Type="http://schemas.openxmlformats.org/officeDocument/2006/relationships/image" Target="../media/image127.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26.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5.jpeg"/><Relationship Id="rId10" Type="http://schemas.openxmlformats.org/officeDocument/2006/relationships/image" Target="../media/image1050.png"/><Relationship Id="rId4" Type="http://schemas.openxmlformats.org/officeDocument/2006/relationships/image" Target="../media/image123.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23.png"/><Relationship Id="rId7" Type="http://schemas.openxmlformats.org/officeDocument/2006/relationships/image" Target="../media/image103.png"/><Relationship Id="rId12" Type="http://schemas.openxmlformats.org/officeDocument/2006/relationships/image" Target="../media/image124.png"/><Relationship Id="rId17" Type="http://schemas.openxmlformats.org/officeDocument/2006/relationships/image" Target="../media/image127.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26.png"/><Relationship Id="rId10" Type="http://schemas.openxmlformats.org/officeDocument/2006/relationships/image" Target="../media/image1060.png"/><Relationship Id="rId19" Type="http://schemas.openxmlformats.org/officeDocument/2006/relationships/image" Target="../media/image129.png"/><Relationship Id="rId9" Type="http://schemas.openxmlformats.org/officeDocument/2006/relationships/image" Target="../media/image1050.png"/><Relationship Id="rId14" Type="http://schemas.openxmlformats.org/officeDocument/2006/relationships/image" Target="../media/image125.jpeg"/></Relationships>
</file>

<file path=ppt/slides/_rels/slide23.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133.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27.png"/><Relationship Id="rId4" Type="http://schemas.openxmlformats.org/officeDocument/2006/relationships/image" Target="../media/image131.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32.png"/><Relationship Id="rId3" Type="http://schemas.openxmlformats.org/officeDocument/2006/relationships/image" Target="../media/image13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4.xml"/><Relationship Id="rId16"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123.png"/><Relationship Id="rId11" Type="http://schemas.openxmlformats.org/officeDocument/2006/relationships/image" Target="../media/image1060.png"/><Relationship Id="rId5" Type="http://schemas.openxmlformats.org/officeDocument/2006/relationships/image" Target="../media/image127.png"/><Relationship Id="rId15" Type="http://schemas.openxmlformats.org/officeDocument/2006/relationships/image" Target="../media/image125.jpeg"/><Relationship Id="rId10" Type="http://schemas.openxmlformats.org/officeDocument/2006/relationships/image" Target="../media/image1050.png"/><Relationship Id="rId19" Type="http://schemas.openxmlformats.org/officeDocument/2006/relationships/image" Target="../media/image133.jpeg"/><Relationship Id="rId4" Type="http://schemas.microsoft.com/office/2007/relationships/hdphoto" Target="../media/hdphoto16.wdp"/><Relationship Id="rId9" Type="http://schemas.openxmlformats.org/officeDocument/2006/relationships/image" Target="../media/image104.png"/><Relationship Id="rId14" Type="http://schemas.microsoft.com/office/2007/relationships/hdphoto" Target="../media/hdphoto14.wdp"/></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4.png"/><Relationship Id="rId1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26.png"/><Relationship Id="rId1" Type="http://schemas.openxmlformats.org/officeDocument/2006/relationships/slideLayout" Target="../slideLayouts/slideLayout3.xml"/><Relationship Id="rId11" Type="http://schemas.openxmlformats.org/officeDocument/2006/relationships/image" Target="../media/image1060.png"/><Relationship Id="rId15" Type="http://schemas.openxmlformats.org/officeDocument/2006/relationships/image" Target="../media/image125.jpeg"/><Relationship Id="rId10" Type="http://schemas.openxmlformats.org/officeDocument/2006/relationships/image" Target="../media/image1050.png"/><Relationship Id="rId19" Type="http://schemas.openxmlformats.org/officeDocument/2006/relationships/image" Target="../media/image133.jpeg"/><Relationship Id="rId4" Type="http://schemas.openxmlformats.org/officeDocument/2006/relationships/image" Target="../media/image123.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33.jpeg"/><Relationship Id="rId4" Type="http://schemas.openxmlformats.org/officeDocument/2006/relationships/image" Target="../media/image132.png"/></Relationships>
</file>

<file path=ppt/slides/_rels/slide2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jpeg"/></Relationships>
</file>

<file path=ppt/slides/_rels/slide2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40.jpeg"/><Relationship Id="rId4" Type="http://schemas.openxmlformats.org/officeDocument/2006/relationships/image" Target="../media/image139.jpeg"/></Relationships>
</file>

<file path=ppt/slides/_rels/slide2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1.png"/><Relationship Id="rId7" Type="http://schemas.microsoft.com/office/2007/relationships/hdphoto" Target="../media/hdphoto17.wdp"/><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0.jpeg"/><Relationship Id="rId4" Type="http://schemas.openxmlformats.org/officeDocument/2006/relationships/image" Target="../media/image139.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0.png"/><Relationship Id="rId18" Type="http://schemas.openxmlformats.org/officeDocument/2006/relationships/image" Target="../media/image125.jpeg"/><Relationship Id="rId26" Type="http://schemas.openxmlformats.org/officeDocument/2006/relationships/image" Target="../media/image131.png"/><Relationship Id="rId3" Type="http://schemas.openxmlformats.org/officeDocument/2006/relationships/image" Target="../media/image127.png"/><Relationship Id="rId21" Type="http://schemas.openxmlformats.org/officeDocument/2006/relationships/image" Target="../media/image1260.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0.png"/><Relationship Id="rId2" Type="http://schemas.openxmlformats.org/officeDocument/2006/relationships/notesSlide" Target="../notesSlides/notesSlide31.xml"/><Relationship Id="rId16" Type="http://schemas.openxmlformats.org/officeDocument/2006/relationships/image" Target="../media/image147.png"/><Relationship Id="rId20" Type="http://schemas.microsoft.com/office/2007/relationships/hdphoto" Target="../media/hdphoto15.wdp"/><Relationship Id="rId29" Type="http://schemas.openxmlformats.org/officeDocument/2006/relationships/image" Target="../media/image1340.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0.png"/><Relationship Id="rId5" Type="http://schemas.openxmlformats.org/officeDocument/2006/relationships/image" Target="../media/image133.jpeg"/><Relationship Id="rId15" Type="http://schemas.openxmlformats.org/officeDocument/2006/relationships/image" Target="../media/image1070.png"/><Relationship Id="rId23" Type="http://schemas.openxmlformats.org/officeDocument/2006/relationships/image" Target="../media/image151.png"/><Relationship Id="rId28" Type="http://schemas.openxmlformats.org/officeDocument/2006/relationships/image" Target="../media/image1330.png"/><Relationship Id="rId10" Type="http://schemas.openxmlformats.org/officeDocument/2006/relationships/image" Target="../media/image1020.png"/><Relationship Id="rId19" Type="http://schemas.openxmlformats.org/officeDocument/2006/relationships/image" Target="../media/image126.png"/><Relationship Id="rId31"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23.png"/><Relationship Id="rId14" Type="http://schemas.openxmlformats.org/officeDocument/2006/relationships/image" Target="../media/image147.png"/><Relationship Id="rId22" Type="http://schemas.openxmlformats.org/officeDocument/2006/relationships/image" Target="../media/image1270.png"/><Relationship Id="rId27" Type="http://schemas.openxmlformats.org/officeDocument/2006/relationships/image" Target="../media/image1320.png"/><Relationship Id="rId30" Type="http://schemas.openxmlformats.org/officeDocument/2006/relationships/image" Target="../media/image1350.png"/></Relationships>
</file>

<file path=ppt/slides/_rels/slide32.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27.png"/><Relationship Id="rId7"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70.png"/><Relationship Id="rId5" Type="http://schemas.openxmlformats.org/officeDocument/2006/relationships/image" Target="../media/image133.jpeg"/><Relationship Id="rId10" Type="http://schemas.openxmlformats.org/officeDocument/2006/relationships/image" Target="../media/image150.jpeg"/><Relationship Id="rId4" Type="http://schemas.openxmlformats.org/officeDocument/2006/relationships/image" Target="../media/image132.png"/><Relationship Id="rId9" Type="http://schemas.openxmlformats.org/officeDocument/2006/relationships/image" Target="../media/image149.png"/></Relationships>
</file>

<file path=ppt/slides/_rels/slide33.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24.png"/><Relationship Id="rId18" Type="http://schemas.openxmlformats.org/officeDocument/2006/relationships/image" Target="../media/image1260.png"/><Relationship Id="rId3" Type="http://schemas.openxmlformats.org/officeDocument/2006/relationships/image" Target="../media/image123.png"/><Relationship Id="rId21" Type="http://schemas.openxmlformats.org/officeDocument/2006/relationships/image" Target="../media/image1440.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33.jpeg"/><Relationship Id="rId2" Type="http://schemas.openxmlformats.org/officeDocument/2006/relationships/notesSlide" Target="../notesSlides/notesSlide33.xml"/><Relationship Id="rId16" Type="http://schemas.openxmlformats.org/officeDocument/2006/relationships/image" Target="../media/image126.png"/><Relationship Id="rId20" Type="http://schemas.openxmlformats.org/officeDocument/2006/relationships/image" Target="../media/image151.png"/><Relationship Id="rId1" Type="http://schemas.openxmlformats.org/officeDocument/2006/relationships/slideLayout" Target="../slideLayouts/slideLayout3.xml"/><Relationship Id="rId11" Type="http://schemas.openxmlformats.org/officeDocument/2006/relationships/image" Target="../media/image1430.png"/><Relationship Id="rId24" Type="http://schemas.openxmlformats.org/officeDocument/2006/relationships/image" Target="../media/image151.png"/><Relationship Id="rId15" Type="http://schemas.openxmlformats.org/officeDocument/2006/relationships/image" Target="../media/image125.jpeg"/><Relationship Id="rId23" Type="http://schemas.openxmlformats.org/officeDocument/2006/relationships/image" Target="../media/image1460.png"/><Relationship Id="rId10" Type="http://schemas.openxmlformats.org/officeDocument/2006/relationships/image" Target="../media/image1240.png"/><Relationship Id="rId19" Type="http://schemas.openxmlformats.org/officeDocument/2006/relationships/image" Target="../media/image1270.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0.png"/></Relationships>
</file>

<file path=ppt/slides/_rels/slide3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27.png"/><Relationship Id="rId7" Type="http://schemas.openxmlformats.org/officeDocument/2006/relationships/image" Target="../media/image153.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52.jpeg"/><Relationship Id="rId5" Type="http://schemas.openxmlformats.org/officeDocument/2006/relationships/image" Target="../media/image133.jpeg"/><Relationship Id="rId4" Type="http://schemas.openxmlformats.org/officeDocument/2006/relationships/image" Target="../media/image132.png"/><Relationship Id="rId9" Type="http://schemas.openxmlformats.org/officeDocument/2006/relationships/image" Target="../media/image155.jpeg"/></Relationships>
</file>

<file path=ppt/slides/_rels/slide35.xml.rels><?xml version="1.0" encoding="UTF-8" standalone="yes"?>
<Relationships xmlns="http://schemas.openxmlformats.org/package/2006/relationships"><Relationship Id="rId8" Type="http://schemas.openxmlformats.org/officeDocument/2006/relationships/image" Target="../media/image158.png"/><Relationship Id="rId13" Type="http://schemas.microsoft.com/office/2007/relationships/hdphoto" Target="../media/hdphoto19.wdp"/><Relationship Id="rId18" Type="http://schemas.openxmlformats.org/officeDocument/2006/relationships/image" Target="../media/image1570.png"/><Relationship Id="rId3" Type="http://schemas.openxmlformats.org/officeDocument/2006/relationships/image" Target="../media/image127.png"/><Relationship Id="rId7" Type="http://schemas.microsoft.com/office/2007/relationships/hdphoto" Target="../media/hdphoto18.wdp"/><Relationship Id="rId12" Type="http://schemas.openxmlformats.org/officeDocument/2006/relationships/image" Target="../media/image162.png"/><Relationship Id="rId17" Type="http://schemas.openxmlformats.org/officeDocument/2006/relationships/image" Target="../media/image1560.png"/><Relationship Id="rId2" Type="http://schemas.openxmlformats.org/officeDocument/2006/relationships/notesSlide" Target="../notesSlides/notesSlide35.xml"/><Relationship Id="rId16" Type="http://schemas.openxmlformats.org/officeDocument/2006/relationships/image" Target="../media/image1550.png"/><Relationship Id="rId1" Type="http://schemas.openxmlformats.org/officeDocument/2006/relationships/slideLayout" Target="../slideLayouts/slideLayout3.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33.jpeg"/><Relationship Id="rId15" Type="http://schemas.openxmlformats.org/officeDocument/2006/relationships/image" Target="../media/image164.png"/><Relationship Id="rId10" Type="http://schemas.openxmlformats.org/officeDocument/2006/relationships/image" Target="../media/image160.png"/><Relationship Id="rId4" Type="http://schemas.openxmlformats.org/officeDocument/2006/relationships/image" Target="../media/image157.png"/><Relationship Id="rId9" Type="http://schemas.openxmlformats.org/officeDocument/2006/relationships/image" Target="../media/image159.png"/><Relationship Id="rId14" Type="http://schemas.openxmlformats.org/officeDocument/2006/relationships/image" Target="../media/image163.png"/></Relationships>
</file>

<file path=ppt/slides/_rels/slide36.xml.rels><?xml version="1.0" encoding="UTF-8" standalone="yes"?>
<Relationships xmlns="http://schemas.openxmlformats.org/package/2006/relationships"><Relationship Id="rId8" Type="http://schemas.openxmlformats.org/officeDocument/2006/relationships/image" Target="../media/image1590.png"/><Relationship Id="rId3" Type="http://schemas.openxmlformats.org/officeDocument/2006/relationships/image" Target="../media/image127.png"/><Relationship Id="rId7" Type="http://schemas.openxmlformats.org/officeDocument/2006/relationships/image" Target="../media/image165.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image" Target="../media/image161.png"/><Relationship Id="rId4" Type="http://schemas.openxmlformats.org/officeDocument/2006/relationships/image" Target="../media/image133.jpeg"/><Relationship Id="rId9" Type="http://schemas.openxmlformats.org/officeDocument/2006/relationships/image" Target="../media/image167.png"/></Relationships>
</file>

<file path=ppt/slides/_rels/slide37.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68.gif"/><Relationship Id="rId4" Type="http://schemas.openxmlformats.org/officeDocument/2006/relationships/image" Target="../media/image167.jpeg"/></Relationships>
</file>

<file path=ppt/slides/_rels/slide3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72.jpeg"/><Relationship Id="rId11" Type="http://schemas.openxmlformats.org/officeDocument/2006/relationships/image" Target="../media/image177.png"/><Relationship Id="rId5" Type="http://schemas.openxmlformats.org/officeDocument/2006/relationships/image" Target="../media/image171.jpeg"/><Relationship Id="rId10" Type="http://schemas.openxmlformats.org/officeDocument/2006/relationships/image" Target="../media/image176.png"/><Relationship Id="rId4" Type="http://schemas.microsoft.com/office/2007/relationships/hdphoto" Target="../media/hdphoto20.wdp"/><Relationship Id="rId9" Type="http://schemas.openxmlformats.org/officeDocument/2006/relationships/image" Target="../media/image175.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0.png"/><Relationship Id="rId7"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72.jpeg"/><Relationship Id="rId11" Type="http://schemas.openxmlformats.org/officeDocument/2006/relationships/image" Target="../media/image180.png"/><Relationship Id="rId5" Type="http://schemas.openxmlformats.org/officeDocument/2006/relationships/image" Target="../media/image171.jpeg"/><Relationship Id="rId10" Type="http://schemas.openxmlformats.org/officeDocument/2006/relationships/image" Target="../media/image176.png"/><Relationship Id="rId4" Type="http://schemas.microsoft.com/office/2007/relationships/hdphoto" Target="../media/hdphoto20.wdp"/><Relationship Id="rId9" Type="http://schemas.openxmlformats.org/officeDocument/2006/relationships/image" Target="../media/image175.png"/></Relationships>
</file>

<file path=ppt/slides/_rels/slide41.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2.jpeg"/></Relationships>
</file>

<file path=ppt/slides/_rels/slide4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44.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85.jpeg"/><Relationship Id="rId4" Type="http://schemas.openxmlformats.org/officeDocument/2006/relationships/image" Target="../media/image184.jpeg"/></Relationships>
</file>

<file path=ppt/slides/_rels/slide4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84.jpeg"/></Relationships>
</file>

<file path=ppt/slides/_rels/slide4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87.jpeg"/></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88.png"/></Relationships>
</file>

<file path=ppt/slides/_rels/slide4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92.png"/><Relationship Id="rId4" Type="http://schemas.openxmlformats.org/officeDocument/2006/relationships/image" Target="../media/image191.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193.jpeg"/><Relationship Id="rId7" Type="http://schemas.openxmlformats.org/officeDocument/2006/relationships/image" Target="../media/image197.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51.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98.jpeg"/><Relationship Id="rId5" Type="http://schemas.microsoft.com/office/2007/relationships/hdphoto" Target="../media/hdphoto21.wdp"/><Relationship Id="rId4" Type="http://schemas.openxmlformats.org/officeDocument/2006/relationships/image" Target="../media/image197.png"/></Relationships>
</file>

<file path=ppt/slides/_rels/slide52.xml.rels><?xml version="1.0" encoding="UTF-8" standalone="yes"?>
<Relationships xmlns="http://schemas.openxmlformats.org/package/2006/relationships"><Relationship Id="rId8" Type="http://schemas.openxmlformats.org/officeDocument/2006/relationships/image" Target="../media/image1861.png"/><Relationship Id="rId3" Type="http://schemas.openxmlformats.org/officeDocument/2006/relationships/image" Target="../media/image199.png"/><Relationship Id="rId7" Type="http://schemas.microsoft.com/office/2007/relationships/hdphoto" Target="../media/hdphoto22.wdp"/><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1870.png"/><Relationship Id="rId4" Type="http://schemas.openxmlformats.org/officeDocument/2006/relationships/image" Target="../media/image200.png"/><Relationship Id="rId9" Type="http://schemas.openxmlformats.org/officeDocument/2006/relationships/image" Target="../media/image1860.png"/></Relationships>
</file>

<file path=ppt/slides/_rels/slide53.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1890.png"/><Relationship Id="rId12" Type="http://schemas.openxmlformats.org/officeDocument/2006/relationships/image" Target="../media/image193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880.png"/><Relationship Id="rId11" Type="http://schemas.openxmlformats.org/officeDocument/2006/relationships/image" Target="../media/image206.png"/><Relationship Id="rId5" Type="http://schemas.openxmlformats.org/officeDocument/2006/relationships/image" Target="../media/image201.png"/><Relationship Id="rId10" Type="http://schemas.openxmlformats.org/officeDocument/2006/relationships/image" Target="../media/image205.png"/><Relationship Id="rId4" Type="http://schemas.openxmlformats.org/officeDocument/2006/relationships/image" Target="../media/image200.png"/><Relationship Id="rId9" Type="http://schemas.openxmlformats.org/officeDocument/2006/relationships/image" Target="../media/image204.png"/><Relationship Id="rId14" Type="http://schemas.openxmlformats.org/officeDocument/2006/relationships/image" Target="../media/image208.png"/></Relationships>
</file>

<file path=ppt/slides/_rels/slide5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89.png"/><Relationship Id="rId7" Type="http://schemas.openxmlformats.org/officeDocument/2006/relationships/image" Target="../media/image20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200.png"/><Relationship Id="rId11" Type="http://schemas.microsoft.com/office/2007/relationships/hdphoto" Target="../media/hdphoto24.wdp"/><Relationship Id="rId5" Type="http://schemas.openxmlformats.org/officeDocument/2006/relationships/image" Target="../media/image199.png"/><Relationship Id="rId10" Type="http://schemas.openxmlformats.org/officeDocument/2006/relationships/image" Target="../media/image210.png"/><Relationship Id="rId4" Type="http://schemas.openxmlformats.org/officeDocument/2006/relationships/image" Target="../media/image186.png"/><Relationship Id="rId9" Type="http://schemas.microsoft.com/office/2007/relationships/hdphoto" Target="../media/hdphoto23.wdp"/></Relationships>
</file>

<file path=ppt/slides/_rels/slide55.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201.png"/><Relationship Id="rId3" Type="http://schemas.openxmlformats.org/officeDocument/2006/relationships/image" Target="../media/image199.png"/><Relationship Id="rId7" Type="http://schemas.openxmlformats.org/officeDocument/2006/relationships/image" Target="../media/image210.png"/><Relationship Id="rId12" Type="http://schemas.microsoft.com/office/2007/relationships/hdphoto" Target="../media/hdphoto23.wdp"/><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209.png"/><Relationship Id="rId5" Type="http://schemas.openxmlformats.org/officeDocument/2006/relationships/image" Target="../media/image211.png"/><Relationship Id="rId10" Type="http://schemas.openxmlformats.org/officeDocument/2006/relationships/image" Target="../media/image186.png"/><Relationship Id="rId4" Type="http://schemas.openxmlformats.org/officeDocument/2006/relationships/image" Target="../media/image200.png"/><Relationship Id="rId9" Type="http://schemas.openxmlformats.org/officeDocument/2006/relationships/image" Target="../media/image189.png"/></Relationships>
</file>

<file path=ppt/slides/_rels/slide56.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2000.png"/><Relationship Id="rId18" Type="http://schemas.openxmlformats.org/officeDocument/2006/relationships/image" Target="../media/image2050.png"/><Relationship Id="rId3" Type="http://schemas.openxmlformats.org/officeDocument/2006/relationships/image" Target="../media/image199.png"/><Relationship Id="rId7" Type="http://schemas.openxmlformats.org/officeDocument/2006/relationships/image" Target="../media/image210.png"/><Relationship Id="rId12" Type="http://schemas.openxmlformats.org/officeDocument/2006/relationships/image" Target="../media/image1990.png"/><Relationship Id="rId17" Type="http://schemas.openxmlformats.org/officeDocument/2006/relationships/image" Target="../media/image2040.png"/><Relationship Id="rId2" Type="http://schemas.openxmlformats.org/officeDocument/2006/relationships/notesSlide" Target="../notesSlides/notesSlide56.xml"/><Relationship Id="rId16" Type="http://schemas.openxmlformats.org/officeDocument/2006/relationships/image" Target="../media/image2030.png"/><Relationship Id="rId20" Type="http://schemas.openxmlformats.org/officeDocument/2006/relationships/image" Target="../media/image214.png"/><Relationship Id="rId1" Type="http://schemas.openxmlformats.org/officeDocument/2006/relationships/slideLayout" Target="../slideLayouts/slideLayout3.xml"/><Relationship Id="rId6" Type="http://schemas.microsoft.com/office/2007/relationships/hdphoto" Target="../media/hdphoto25.wdp"/><Relationship Id="rId11" Type="http://schemas.openxmlformats.org/officeDocument/2006/relationships/image" Target="../media/image201.png"/><Relationship Id="rId5" Type="http://schemas.openxmlformats.org/officeDocument/2006/relationships/image" Target="../media/image211.png"/><Relationship Id="rId15" Type="http://schemas.openxmlformats.org/officeDocument/2006/relationships/image" Target="../media/image2020.png"/><Relationship Id="rId10" Type="http://schemas.microsoft.com/office/2007/relationships/hdphoto" Target="../media/hdphoto23.wdp"/><Relationship Id="rId19" Type="http://schemas.openxmlformats.org/officeDocument/2006/relationships/image" Target="../media/image2060.png"/><Relationship Id="rId4" Type="http://schemas.openxmlformats.org/officeDocument/2006/relationships/image" Target="../media/image200.png"/><Relationship Id="rId9" Type="http://schemas.openxmlformats.org/officeDocument/2006/relationships/image" Target="../media/image209.png"/><Relationship Id="rId14" Type="http://schemas.openxmlformats.org/officeDocument/2006/relationships/image" Target="../media/image2010.png"/></Relationships>
</file>

<file path=ppt/slides/_rels/slide57.xml.rels><?xml version="1.0" encoding="UTF-8" standalone="yes"?>
<Relationships xmlns="http://schemas.openxmlformats.org/package/2006/relationships"><Relationship Id="rId8" Type="http://schemas.openxmlformats.org/officeDocument/2006/relationships/image" Target="../media/image2090.png"/><Relationship Id="rId13" Type="http://schemas.openxmlformats.org/officeDocument/2006/relationships/image" Target="../media/image213.jpeg"/><Relationship Id="rId18" Type="http://schemas.openxmlformats.org/officeDocument/2006/relationships/image" Target="../media/image218.png"/><Relationship Id="rId3" Type="http://schemas.openxmlformats.org/officeDocument/2006/relationships/image" Target="../media/image199.png"/><Relationship Id="rId21" Type="http://schemas.openxmlformats.org/officeDocument/2006/relationships/image" Target="../media/image221.png"/><Relationship Id="rId7" Type="http://schemas.microsoft.com/office/2007/relationships/hdphoto" Target="../media/hdphoto23.wdp"/><Relationship Id="rId12" Type="http://schemas.openxmlformats.org/officeDocument/2006/relationships/image" Target="../media/image212.png"/><Relationship Id="rId17" Type="http://schemas.openxmlformats.org/officeDocument/2006/relationships/image" Target="../media/image217.png"/><Relationship Id="rId2" Type="http://schemas.openxmlformats.org/officeDocument/2006/relationships/notesSlide" Target="../notesSlides/notesSlide57.xml"/><Relationship Id="rId16" Type="http://schemas.openxmlformats.org/officeDocument/2006/relationships/image" Target="../media/image2160.png"/><Relationship Id="rId20" Type="http://schemas.openxmlformats.org/officeDocument/2006/relationships/image" Target="../media/image220.png"/><Relationship Id="rId1" Type="http://schemas.openxmlformats.org/officeDocument/2006/relationships/slideLayout" Target="../slideLayouts/slideLayout3.xml"/><Relationship Id="rId6" Type="http://schemas.openxmlformats.org/officeDocument/2006/relationships/image" Target="../media/image209.png"/><Relationship Id="rId11" Type="http://schemas.openxmlformats.org/officeDocument/2006/relationships/image" Target="../media/image215.png"/><Relationship Id="rId5" Type="http://schemas.microsoft.com/office/2007/relationships/hdphoto" Target="../media/hdphoto24.wdp"/><Relationship Id="rId15" Type="http://schemas.openxmlformats.org/officeDocument/2006/relationships/image" Target="../media/image219.png"/><Relationship Id="rId10" Type="http://schemas.openxmlformats.org/officeDocument/2006/relationships/image" Target="../media/image2110.png"/><Relationship Id="rId19" Type="http://schemas.openxmlformats.org/officeDocument/2006/relationships/image" Target="../media/image2070.png"/><Relationship Id="rId4" Type="http://schemas.openxmlformats.org/officeDocument/2006/relationships/image" Target="../media/image210.png"/><Relationship Id="rId9" Type="http://schemas.openxmlformats.org/officeDocument/2006/relationships/image" Target="../media/image2100.png"/><Relationship Id="rId14" Type="http://schemas.openxmlformats.org/officeDocument/2006/relationships/image" Target="../media/image214.jpeg"/></Relationships>
</file>

<file path=ppt/slides/_rels/slide5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15.jpe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130.png"/><Relationship Id="rId10" Type="http://schemas.openxmlformats.org/officeDocument/2006/relationships/image" Target="../media/image228.png"/><Relationship Id="rId4" Type="http://schemas.openxmlformats.org/officeDocument/2006/relationships/image" Target="../media/image2120.png"/><Relationship Id="rId9" Type="http://schemas.openxmlformats.org/officeDocument/2006/relationships/image" Target="../media/image227.png"/><Relationship Id="rId14" Type="http://schemas.openxmlformats.org/officeDocument/2006/relationships/image" Target="../media/image2140.png"/></Relationships>
</file>

<file path=ppt/slides/_rels/slide59.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89.png"/><Relationship Id="rId7" Type="http://schemas.openxmlformats.org/officeDocument/2006/relationships/image" Target="../media/image20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10" Type="http://schemas.openxmlformats.org/officeDocument/2006/relationships/image" Target="../media/image223.jpeg"/><Relationship Id="rId4" Type="http://schemas.openxmlformats.org/officeDocument/2006/relationships/image" Target="../media/image186.png"/><Relationship Id="rId9" Type="http://schemas.openxmlformats.org/officeDocument/2006/relationships/image" Target="../media/image222.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png"/></Relationships>
</file>

<file path=ppt/slides/_rels/slide60.xml.rels><?xml version="1.0" encoding="UTF-8" standalone="yes"?>
<Relationships xmlns="http://schemas.openxmlformats.org/package/2006/relationships"><Relationship Id="rId8" Type="http://schemas.openxmlformats.org/officeDocument/2006/relationships/image" Target="../media/image186.png"/><Relationship Id="rId13" Type="http://schemas.microsoft.com/office/2007/relationships/hdphoto" Target="../media/hdphoto26.wdp"/><Relationship Id="rId3" Type="http://schemas.openxmlformats.org/officeDocument/2006/relationships/image" Target="../media/image199.png"/><Relationship Id="rId7" Type="http://schemas.openxmlformats.org/officeDocument/2006/relationships/image" Target="../media/image189.png"/><Relationship Id="rId12" Type="http://schemas.openxmlformats.org/officeDocument/2006/relationships/image" Target="../media/image232.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microsoft.com/office/2007/relationships/hdphoto" Target="../media/hdphoto24.wdp"/><Relationship Id="rId11" Type="http://schemas.openxmlformats.org/officeDocument/2006/relationships/image" Target="../media/image201.png"/><Relationship Id="rId5" Type="http://schemas.openxmlformats.org/officeDocument/2006/relationships/image" Target="../media/image210.png"/><Relationship Id="rId15" Type="http://schemas.microsoft.com/office/2007/relationships/hdphoto" Target="../media/hdphoto27.wdp"/><Relationship Id="rId10" Type="http://schemas.microsoft.com/office/2007/relationships/hdphoto" Target="../media/hdphoto23.wdp"/><Relationship Id="rId4" Type="http://schemas.openxmlformats.org/officeDocument/2006/relationships/image" Target="../media/image200.png"/><Relationship Id="rId9" Type="http://schemas.openxmlformats.org/officeDocument/2006/relationships/image" Target="../media/image209.png"/><Relationship Id="rId14" Type="http://schemas.openxmlformats.org/officeDocument/2006/relationships/image" Target="../media/image233.png"/></Relationships>
</file>

<file path=ppt/slides/_rels/slide61.xml.rels><?xml version="1.0" encoding="UTF-8" standalone="yes"?>
<Relationships xmlns="http://schemas.openxmlformats.org/package/2006/relationships"><Relationship Id="rId8" Type="http://schemas.openxmlformats.org/officeDocument/2006/relationships/image" Target="../media/image186.png"/><Relationship Id="rId13" Type="http://schemas.microsoft.com/office/2007/relationships/hdphoto" Target="../media/hdphoto28.wdp"/><Relationship Id="rId3" Type="http://schemas.openxmlformats.org/officeDocument/2006/relationships/image" Target="../media/image199.png"/><Relationship Id="rId7" Type="http://schemas.openxmlformats.org/officeDocument/2006/relationships/image" Target="../media/image189.png"/><Relationship Id="rId12" Type="http://schemas.openxmlformats.org/officeDocument/2006/relationships/image" Target="../media/image234.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microsoft.com/office/2007/relationships/hdphoto" Target="../media/hdphoto24.wdp"/><Relationship Id="rId11" Type="http://schemas.openxmlformats.org/officeDocument/2006/relationships/image" Target="../media/image201.png"/><Relationship Id="rId5" Type="http://schemas.openxmlformats.org/officeDocument/2006/relationships/image" Target="../media/image210.png"/><Relationship Id="rId10" Type="http://schemas.microsoft.com/office/2007/relationships/hdphoto" Target="../media/hdphoto23.wdp"/><Relationship Id="rId4" Type="http://schemas.openxmlformats.org/officeDocument/2006/relationships/image" Target="../media/image200.png"/><Relationship Id="rId9" Type="http://schemas.openxmlformats.org/officeDocument/2006/relationships/image" Target="../media/image209.png"/></Relationships>
</file>

<file path=ppt/slides/_rels/slide62.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35.jpeg"/><Relationship Id="rId7" Type="http://schemas.openxmlformats.org/officeDocument/2006/relationships/image" Target="../media/image237.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36.gif"/><Relationship Id="rId5" Type="http://schemas.openxmlformats.org/officeDocument/2006/relationships/image" Target="../media/image200.png"/><Relationship Id="rId4" Type="http://schemas.openxmlformats.org/officeDocument/2006/relationships/image" Target="../media/image199.png"/></Relationships>
</file>

<file path=ppt/slides/_rels/slide63.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39.jpeg"/><Relationship Id="rId7" Type="http://schemas.openxmlformats.org/officeDocument/2006/relationships/image" Target="../media/image237.jpe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36.gif"/><Relationship Id="rId5" Type="http://schemas.openxmlformats.org/officeDocument/2006/relationships/image" Target="../media/image200.png"/><Relationship Id="rId4" Type="http://schemas.openxmlformats.org/officeDocument/2006/relationships/image" Target="../media/image199.png"/></Relationships>
</file>

<file path=ppt/slides/_rels/slide64.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40.jpeg"/><Relationship Id="rId7" Type="http://schemas.openxmlformats.org/officeDocument/2006/relationships/image" Target="../media/image237.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36.gif"/><Relationship Id="rId5" Type="http://schemas.openxmlformats.org/officeDocument/2006/relationships/image" Target="../media/image200.png"/><Relationship Id="rId4" Type="http://schemas.openxmlformats.org/officeDocument/2006/relationships/image" Target="../media/image199.png"/></Relationships>
</file>

<file path=ppt/slides/_rels/slide65.xml.rels><?xml version="1.0" encoding="UTF-8" standalone="yes"?>
<Relationships xmlns="http://schemas.openxmlformats.org/package/2006/relationships"><Relationship Id="rId8" Type="http://schemas.openxmlformats.org/officeDocument/2006/relationships/image" Target="../media/image241.jpeg"/><Relationship Id="rId3" Type="http://schemas.openxmlformats.org/officeDocument/2006/relationships/image" Target="../media/image199.png"/><Relationship Id="rId7" Type="http://schemas.openxmlformats.org/officeDocument/2006/relationships/image" Target="../media/image238.jpe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37.jpeg"/><Relationship Id="rId5" Type="http://schemas.openxmlformats.org/officeDocument/2006/relationships/image" Target="../media/image236.gif"/><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8" Type="http://schemas.openxmlformats.org/officeDocument/2006/relationships/image" Target="../media/image247.jpeg"/><Relationship Id="rId3" Type="http://schemas.openxmlformats.org/officeDocument/2006/relationships/image" Target="../media/image242.jpeg"/><Relationship Id="rId7" Type="http://schemas.openxmlformats.org/officeDocument/2006/relationships/image" Target="../media/image246.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45.jpeg"/><Relationship Id="rId11" Type="http://schemas.microsoft.com/office/2007/relationships/hdphoto" Target="../media/hdphoto29.wdp"/><Relationship Id="rId5" Type="http://schemas.openxmlformats.org/officeDocument/2006/relationships/image" Target="../media/image244.jpe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s>
</file>

<file path=ppt/slides/_rels/slide6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6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51.png"/><Relationship Id="rId5" Type="http://schemas.openxmlformats.org/officeDocument/2006/relationships/image" Target="../media/image15.jpeg"/><Relationship Id="rId10" Type="http://schemas.openxmlformats.org/officeDocument/2006/relationships/image" Target="../media/image36.png"/><Relationship Id="rId4" Type="http://schemas.openxmlformats.org/officeDocument/2006/relationships/image" Target="../media/image14.jpeg"/><Relationship Id="rId9" Type="http://schemas.openxmlformats.org/officeDocument/2006/relationships/image" Target="../media/image250.png"/></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3.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0.wdp"/><Relationship Id="rId5" Type="http://schemas.openxmlformats.org/officeDocument/2006/relationships/image" Target="../media/image5.png"/><Relationship Id="rId15" Type="http://schemas.microsoft.com/office/2007/relationships/hdphoto" Target="../media/hdphoto4.wdp"/><Relationship Id="rId10" Type="http://schemas.openxmlformats.org/officeDocument/2006/relationships/image" Target="../media/image252.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notesSlide" Target="../notesSlides/notesSlide7.xml"/><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3.jpe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87769"/>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a:t>2025</a:t>
            </a:r>
            <a:endParaRPr lang="fr-FR" dirty="0"/>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0" cstate="screen">
            <a:duotone>
              <a:schemeClr val="accent2">
                <a:shade val="45000"/>
                <a:satMod val="135000"/>
              </a:schemeClr>
              <a:prstClr val="white"/>
            </a:duotone>
            <a:extLst>
              <a:ext uri="{BEBA8EAE-BF5A-486C-A8C5-ECC9F3942E4B}">
                <a14:imgProps xmlns:a14="http://schemas.microsoft.com/office/drawing/2010/main">
                  <a14:imgLayer r:embed="rId11">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2" cstate="screen">
            <a:duotone>
              <a:schemeClr val="accent3">
                <a:shade val="45000"/>
                <a:satMod val="135000"/>
              </a:schemeClr>
              <a:prstClr val="white"/>
            </a:duotone>
            <a:extLst>
              <a:ext uri="{BEBA8EAE-BF5A-486C-A8C5-ECC9F3942E4B}">
                <a14:imgProps xmlns:a14="http://schemas.microsoft.com/office/drawing/2010/main">
                  <a14:imgLayer r:embed="rId13">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283"/>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cstate="screen">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cstate="screen">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7884" r="95228">
                        <a14:foregroundMark x1="48133" y1="11523" x2="48133" y2="11523"/>
                      </a14:backgroundRemoval>
                    </a14:imgEffect>
                    <a14:imgEffect>
                      <a14:colorTemperature colorTemp="11457"/>
                    </a14:imgEffect>
                  </a14:imgLayer>
                </a14:imgProps>
              </a:ext>
              <a:ext uri="{28A0092B-C50C-407E-A947-70E740481C1C}">
                <a14:useLocalDpi xmlns:a14="http://schemas.microsoft.com/office/drawing/2010/main" val="0"/>
              </a:ext>
            </a:extLst>
          </a:blip>
          <a:srcRect/>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cstate="screen">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a:extLst>
              <a:ext uri="{FF2B5EF4-FFF2-40B4-BE49-F238E27FC236}">
                <a16:creationId xmlns:a16="http://schemas.microsoft.com/office/drawing/2014/main" id="{52AA81BC-4ABE-4A7C-A7B8-B9DB527D024E}"/>
              </a:ext>
            </a:extLst>
          </p:cNvPr>
          <p:cNvGrpSpPr/>
          <p:nvPr/>
        </p:nvGrpSpPr>
        <p:grpSpPr>
          <a:xfrm>
            <a:off x="367090" y="3421591"/>
            <a:ext cx="2121863" cy="2730425"/>
            <a:chOff x="367090" y="3421591"/>
            <a:chExt cx="2121863" cy="2730425"/>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a:t>Nombre de flacons</a:t>
              </a:r>
            </a:p>
            <a:p>
              <a:r>
                <a:rPr lang="fr-FR" sz="1100" dirty="0"/>
                <a:t>Nombre de bouchons</a:t>
              </a:r>
            </a:p>
            <a:p>
              <a:r>
                <a:rPr lang="fr-FR" sz="1100" dirty="0"/>
                <a:t>Hauteur liquide</a:t>
              </a:r>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bouchon</a:t>
              </a:r>
            </a:p>
            <a:p>
              <a:r>
                <a:rPr lang="fr-FR" sz="1100" dirty="0"/>
                <a:t>Présence étiquette</a:t>
              </a:r>
            </a:p>
            <a:p>
              <a:r>
                <a:rPr lang="fr-FR" sz="1100" dirty="0"/>
                <a:t>Impression étiquette Défaut de collage</a:t>
              </a:r>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gr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1544"/>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des caissons dans le noir (si possible).</a:t>
              </a:r>
            </a:p>
          </p:txBody>
        </p:sp>
        <p:pic>
          <p:nvPicPr>
            <p:cNvPr id="10" name="Picture 2" descr="Circuit Japon du Soleil Levant avec Voyages Leclerc"/>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a:t>
            </a:r>
          </a:p>
          <a:p>
            <a:pPr algn="just"/>
            <a:r>
              <a:rPr lang="fr-FR" sz="1400" dirty="0">
                <a:solidFill>
                  <a:srgbClr val="FFC000"/>
                </a:solidFill>
                <a:latin typeface="Arial" panose="020B0604020202020204" pitchFamily="34" charset="0"/>
                <a:cs typeface="Arial" panose="020B0604020202020204" pitchFamily="34" charset="0"/>
              </a:rPr>
              <a:t>Des ordinateurs spécifiques (à base de GPU) pour apprendre un modèle.</a:t>
            </a: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cstate="screen">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cstate="screen">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compact</a:t>
              </a: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compact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007889" y="1768348"/>
                <a:ext cx="616211" cy="533621"/>
              </a:xfrm>
              <a:prstGeom prst="rect">
                <a:avLst/>
              </a:prstGeom>
            </p:spPr>
          </p:pic>
          <p:pic>
            <p:nvPicPr>
              <p:cNvPr id="32" name="Image 3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compact</a:t>
            </a:r>
            <a:r>
              <a:rPr lang="fr-FR" sz="1400" dirty="0">
                <a:solidFill>
                  <a:schemeClr val="tx1"/>
                </a:solidFill>
                <a:latin typeface="Arial" panose="020B0604020202020204" pitchFamily="34" charset="0"/>
                <a:cs typeface="Arial" panose="020B0604020202020204" pitchFamily="34" charset="0"/>
              </a:rPr>
              <a:t> 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cstate="screen">
            <a:extLst>
              <a:ext uri="{BEBA8EAE-BF5A-486C-A8C5-ECC9F3942E4B}">
                <a14:imgProps xmlns:a14="http://schemas.microsoft.com/office/drawing/2010/main">
                  <a14:imgLayer r:embed="rId21">
                    <a14:imgEffect>
                      <a14:backgroundRemoval t="9603" b="94990" l="2627" r="96811"/>
                    </a14:imgEffect>
                  </a14:imgLayer>
                </a14:imgProps>
              </a:ext>
              <a:ext uri="{28A0092B-C50C-407E-A947-70E740481C1C}">
                <a14:useLocalDpi xmlns:a14="http://schemas.microsoft.com/office/drawing/2010/main" val="0"/>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cstate="screen">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cstate="screen">
                <a:extLst>
                  <a:ext uri="{28A0092B-C50C-407E-A947-70E740481C1C}">
                    <a14:useLocalDpi xmlns:a14="http://schemas.microsoft.com/office/drawing/2010/main" val="0"/>
                  </a:ext>
                </a:extLst>
              </a:blip>
              <a:srcRect/>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compact</a:t>
            </a: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36331" y="3600104"/>
            <a:ext cx="926616" cy="786494"/>
          </a:xfrm>
          <a:prstGeom prst="rect">
            <a:avLst/>
          </a:prstGeom>
        </p:spPr>
      </p:pic>
      <p:pic>
        <p:nvPicPr>
          <p:cNvPr id="20" name="Image 1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78145" y="2740577"/>
            <a:ext cx="810809" cy="696192"/>
          </a:xfrm>
          <a:prstGeom prst="rect">
            <a:avLst/>
          </a:prstGeom>
        </p:spPr>
      </p:pic>
      <p:pic>
        <p:nvPicPr>
          <p:cNvPr id="21" name="Image 2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62947" y="3251594"/>
            <a:ext cx="675188" cy="759587"/>
          </a:xfrm>
          <a:prstGeom prst="rect">
            <a:avLst/>
          </a:prstGeom>
        </p:spPr>
      </p:pic>
      <p:pic>
        <p:nvPicPr>
          <p:cNvPr id="22" name="Image 2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09541" y="2641974"/>
            <a:ext cx="971456" cy="803134"/>
          </a:xfrm>
          <a:prstGeom prst="rect">
            <a:avLst/>
          </a:prstGeom>
        </p:spPr>
      </p:pic>
      <p:pic>
        <p:nvPicPr>
          <p:cNvPr id="23" name="Image 2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941259" y="3623520"/>
            <a:ext cx="873016" cy="783476"/>
          </a:xfrm>
          <a:prstGeom prst="rect">
            <a:avLst/>
          </a:prstGeom>
        </p:spPr>
      </p:pic>
      <p:pic>
        <p:nvPicPr>
          <p:cNvPr id="24" name="Image 2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cstate="screen">
            <a:extLst>
              <a:ext uri="{28A0092B-C50C-407E-A947-70E740481C1C}">
                <a14:useLocalDpi xmlns:a14="http://schemas.microsoft.com/office/drawing/2010/main" val="0"/>
              </a:ext>
            </a:extLst>
          </a:blip>
          <a:srcRect/>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cstate="screen">
            <a:extLst>
              <a:ext uri="{28A0092B-C50C-407E-A947-70E740481C1C}">
                <a14:useLocalDpi xmlns:a14="http://schemas.microsoft.com/office/drawing/2010/main" val="0"/>
              </a:ext>
            </a:extLst>
          </a:blip>
          <a:srcRect/>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606425" lvl="1" indent="-342900">
              <a:buFont typeface="+mj-lt"/>
              <a:buAutoNum type="arabicPeriod"/>
            </a:pPr>
            <a:r>
              <a:rPr lang="fr-FR" noProof="1"/>
              <a:t>TP - Images</a:t>
            </a:r>
            <a:endParaRPr lang="fr-FR" dirty="0"/>
          </a:p>
          <a:p>
            <a:pPr marL="606425" lvl="1" indent="-342900">
              <a:buFont typeface="+mj-lt"/>
              <a:buAutoNum type="arabicPeriod"/>
            </a:pPr>
            <a:r>
              <a:rPr lang="fr-FR" dirty="0"/>
              <a:t>TP - Traitement d’image</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(photons) 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(micro-lentilles,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cstate="screen">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 uri="{28A0092B-C50C-407E-A947-70E740481C1C}">
                    <a14:useLocalDpi xmlns:a14="http://schemas.microsoft.com/office/drawing/2010/main" val="0"/>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Fonctionnement</a:t>
            </a:r>
          </a:p>
        </p:txBody>
      </p:sp>
      <p:pic>
        <p:nvPicPr>
          <p:cNvPr id="3092" name="Picture 20"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cstate="screen">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cstate="screen">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d’intégration.</a:t>
            </a:r>
          </a:p>
        </p:txBody>
      </p:sp>
    </p:spTree>
    <p:extLst>
      <p:ext uri="{BB962C8B-B14F-4D97-AF65-F5344CB8AC3E}">
        <p14:creationId xmlns:p14="http://schemas.microsoft.com/office/powerpoint/2010/main" val="2180609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 </a:t>
            </a:r>
          </a:p>
          <a:p>
            <a:r>
              <a:rPr lang="fr-FR" dirty="0">
                <a:latin typeface="Arial" panose="020B0604020202020204" pitchFamily="34" charset="0"/>
                <a:cs typeface="Arial" panose="020B0604020202020204" pitchFamily="34" charset="0"/>
              </a:rPr>
              <a:t>quelques 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(sombres) 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gris – valeur max 4095</a:t>
            </a:r>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gris – valeur max 1023</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gris – valeur max 255</a:t>
            </a:r>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gris – valeur max 1</a:t>
            </a:r>
          </a:p>
        </p:txBody>
      </p:sp>
    </p:spTree>
    <p:extLst>
      <p:ext uri="{BB962C8B-B14F-4D97-AF65-F5344CB8AC3E}">
        <p14:creationId xmlns:p14="http://schemas.microsoft.com/office/powerpoint/2010/main" val="1586332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du capteur</a:t>
            </a:r>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 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450858" y="2948052"/>
            <a:ext cx="2375971"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Intervalle observé par le capteur</a:t>
            </a:r>
            <a:endParaRPr lang="fr-FR" sz="1200" dirty="0"/>
          </a:p>
        </p:txBody>
      </p:sp>
    </p:spTree>
    <p:extLst>
      <p:ext uri="{BB962C8B-B14F-4D97-AF65-F5344CB8AC3E}">
        <p14:creationId xmlns:p14="http://schemas.microsoft.com/office/powerpoint/2010/main" val="3829732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du capteur</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du capteur &amp;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a:solidFill>
                  <a:srgbClr val="FF0000"/>
                </a:solidFill>
                <a:latin typeface="Roboto"/>
              </a:rPr>
              <a:t>Valeur max</a:t>
            </a:r>
          </a:p>
          <a:p>
            <a:r>
              <a:rPr lang="pt-BR" sz="1100" dirty="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4651358" y="4225281"/>
            <a:ext cx="2505814" cy="369332"/>
          </a:xfrm>
          <a:prstGeom prst="rect">
            <a:avLst/>
          </a:prstGeom>
        </p:spPr>
        <p:txBody>
          <a:bodyPr wrap="none">
            <a:spAutoFit/>
          </a:bodyPr>
          <a:lstStyle/>
          <a:p>
            <a:r>
              <a:rPr lang="pt-BR" dirty="0">
                <a:solidFill>
                  <a:srgbClr val="FF0000"/>
                </a:solidFill>
                <a:latin typeface="Roboto"/>
              </a:rPr>
              <a:t>Dynamique du capteur</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4407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428596" cy="553998"/>
          </a:xfrm>
          <a:prstGeom prst="rect">
            <a:avLst/>
          </a:prstGeom>
        </p:spPr>
        <p:txBody>
          <a:bodyPr wrap="none">
            <a:spAutoFit/>
          </a:bodyPr>
          <a:lstStyle/>
          <a:p>
            <a:r>
              <a:rPr lang="pt-BR" dirty="0">
                <a:latin typeface="Arial" panose="020B0604020202020204" pitchFamily="34" charset="0"/>
                <a:cs typeface="Arial" panose="020B0604020202020204" pitchFamily="34" charset="0"/>
              </a:rPr>
              <a:t>Saturation</a:t>
            </a:r>
          </a:p>
          <a:p>
            <a:r>
              <a:rPr lang="pt-BR" sz="1200" dirty="0">
                <a:latin typeface="Arial" panose="020B0604020202020204" pitchFamily="34" charset="0"/>
                <a:cs typeface="Arial" panose="020B0604020202020204" pitchFamily="34" charset="0"/>
              </a:rPr>
              <a:t>(Le puits déborde)</a:t>
            </a:r>
            <a:endParaRPr lang="fr-FR" sz="1200"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250635" y="5684305"/>
            <a:ext cx="1193542" cy="6646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7969210" y="2135132"/>
            <a:ext cx="4090499" cy="3877985"/>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Les écrans ne permettent d’afficher que 256 niveaux de gris (8 bits) par couleur.</a:t>
            </a:r>
          </a:p>
          <a:p>
            <a:pPr algn="just"/>
            <a:endParaRPr lang="fr-FR" sz="1400" dirty="0">
              <a:latin typeface="Arial" panose="020B0604020202020204" pitchFamily="34" charset="0"/>
              <a:cs typeface="Arial" panose="020B0604020202020204" pitchFamily="34" charset="0"/>
            </a:endParaRPr>
          </a:p>
          <a:p>
            <a:pPr algn="just"/>
            <a:r>
              <a:rPr lang="fr-FR" sz="1400" dirty="0">
                <a:latin typeface="Arial" panose="020B0604020202020204" pitchFamily="34" charset="0"/>
                <a:cs typeface="Arial" panose="020B0604020202020204" pitchFamily="34" charset="0"/>
              </a:rPr>
              <a:t>Les images issues de capteurs 12 bits ou 10 bits ne peuvent pas être visualisées directement sur un écran.</a:t>
            </a:r>
          </a:p>
          <a:p>
            <a:pPr algn="just"/>
            <a:endParaRPr lang="fr-FR" sz="1400" dirty="0">
              <a:latin typeface="Arial" panose="020B0604020202020204" pitchFamily="34" charset="0"/>
              <a:cs typeface="Arial" panose="020B0604020202020204" pitchFamily="34" charset="0"/>
            </a:endParaRPr>
          </a:p>
          <a:p>
            <a:pPr algn="just"/>
            <a:r>
              <a:rPr lang="fr-FR" sz="1400" dirty="0">
                <a:latin typeface="Arial" panose="020B0604020202020204" pitchFamily="34" charset="0"/>
                <a:cs typeface="Arial" panose="020B0604020202020204" pitchFamily="34" charset="0"/>
              </a:rPr>
              <a:t>Pour un affichage à l’écran, il est nécessaire soit de sélectionner un intervalle d’observation correspondant à 256 niveaux, soit de réduire la dynamique à 256 niveaux, ce qui peut entraîner une perte d’informations. </a:t>
            </a:r>
          </a:p>
          <a:p>
            <a:pPr algn="just"/>
            <a:endParaRPr lang="fr-FR" sz="1400" dirty="0">
              <a:latin typeface="Arial" panose="020B0604020202020204" pitchFamily="34" charset="0"/>
              <a:cs typeface="Arial" panose="020B0604020202020204" pitchFamily="34" charset="0"/>
            </a:endParaRPr>
          </a:p>
          <a:p>
            <a:pPr algn="just"/>
            <a:r>
              <a:rPr lang="fr-FR" sz="1400" dirty="0">
                <a:latin typeface="Arial" panose="020B0604020202020204" pitchFamily="34" charset="0"/>
                <a:cs typeface="Arial" panose="020B0604020202020204" pitchFamily="34" charset="0"/>
              </a:rPr>
              <a:t>Cependant, les calculs peuvent être réalisés en 12 bits ou 10 bits sans aucune perte de données.</a:t>
            </a:r>
          </a:p>
          <a:p>
            <a:pPr algn="just"/>
            <a:endParaRPr lang="fr-FR" sz="1400" dirty="0">
              <a:latin typeface="Arial" panose="020B0604020202020204" pitchFamily="34" charset="0"/>
              <a:cs typeface="Arial" panose="020B0604020202020204" pitchFamily="34" charset="0"/>
            </a:endParaRPr>
          </a:p>
          <a:p>
            <a:pPr algn="just"/>
            <a:r>
              <a:rPr lang="fr-FR" sz="1050" dirty="0">
                <a:latin typeface="Arial" panose="020B0604020202020204" pitchFamily="34" charset="0"/>
                <a:cs typeface="Arial" panose="020B0604020202020204" pitchFamily="34" charset="0"/>
              </a:rPr>
              <a:t>Possibilité d’utiliser des « cartes de couleurs » (</a:t>
            </a:r>
            <a:r>
              <a:rPr lang="fr-FR" sz="1050" dirty="0" err="1">
                <a:latin typeface="Arial" panose="020B0604020202020204" pitchFamily="34" charset="0"/>
                <a:cs typeface="Arial" panose="020B0604020202020204" pitchFamily="34" charset="0"/>
              </a:rPr>
              <a:t>colormaps</a:t>
            </a:r>
            <a:r>
              <a:rPr lang="fr-FR" sz="1050" dirty="0">
                <a:latin typeface="Arial" panose="020B0604020202020204" pitchFamily="34" charset="0"/>
                <a:cs typeface="Arial" panose="020B0604020202020204" pitchFamily="34" charset="0"/>
              </a:rPr>
              <a:t>) pour faciliter la visualisation des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30 à 60 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7969210" y="6011760"/>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606425" lvl="1" indent="-342900" rtl="0">
              <a:buFont typeface="+mj-lt"/>
              <a:buAutoNum type="arabicPeriod"/>
            </a:pPr>
            <a:r>
              <a:rPr lang="fr-FR" noProof="1"/>
              <a:t>TP - Images</a:t>
            </a:r>
            <a:endParaRPr lang="fr-FR" dirty="0"/>
          </a:p>
          <a:p>
            <a:pPr marL="606425" lvl="1" indent="-342900" rtl="0">
              <a:buFont typeface="+mj-lt"/>
              <a:buAutoNum type="arabicPeriod"/>
            </a:pPr>
            <a:r>
              <a:rPr lang="fr-FR" dirty="0"/>
              <a:t>TP – Vision industrielle</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val="0"/>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cstate="screen">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cstate="screen">
            <a:extLst>
              <a:ext uri="{28A0092B-C50C-407E-A947-70E740481C1C}">
                <a14:useLocalDpi xmlns:a14="http://schemas.microsoft.com/office/drawing/2010/main" val="0"/>
              </a:ext>
            </a:extLst>
          </a:blip>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a:latin typeface="Roboto"/>
                </a:rPr>
                <a:t>Intervalle observé à l’écran </a:t>
              </a:r>
              <a:r>
                <a:rPr lang="pt-BR" sz="1600" dirty="0">
                  <a:solidFill>
                    <a:srgbClr val="FF0000"/>
                  </a:solidFill>
                  <a:latin typeface="Roboto"/>
                </a:rPr>
                <a:t>[768 –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p>
          <a:p>
            <a:r>
              <a:rPr lang="fr-FR" sz="1100" dirty="0">
                <a:latin typeface="Arial" panose="020B0604020202020204" pitchFamily="34" charset="0"/>
                <a:cs typeface="Arial" panose="020B0604020202020204" pitchFamily="34" charset="0"/>
              </a:rPr>
              <a:t>Les nuances de niveaux de gris sont perdues.</a:t>
            </a: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a:latin typeface="Arial" panose="020B0604020202020204" pitchFamily="34" charset="0"/>
                <a:cs typeface="Arial" panose="020B0604020202020204" pitchFamily="34" charset="0"/>
              </a:rPr>
              <a:t>Les valeurs hautes </a:t>
            </a:r>
            <a:r>
              <a:rPr lang="pt-BR" sz="1100" dirty="0">
                <a:latin typeface="Arial" panose="020B0604020202020204" pitchFamily="34" charset="0"/>
                <a:cs typeface="Arial" panose="020B0604020202020204" pitchFamily="34" charset="0"/>
              </a:rPr>
              <a:t>sont tronquées</a:t>
            </a:r>
            <a:r>
              <a:rPr lang="fr-FR" sz="1100" dirty="0">
                <a:latin typeface="Arial" panose="020B0604020202020204" pitchFamily="34" charset="0"/>
                <a:cs typeface="Arial" panose="020B0604020202020204" pitchFamily="34" charset="0"/>
              </a:rPr>
              <a:t> à 255</a:t>
            </a: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956903" y="6357367"/>
            <a:ext cx="2956259"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Les valeurs hautes </a:t>
            </a:r>
            <a:r>
              <a:rPr lang="pt-BR" sz="1200" dirty="0">
                <a:latin typeface="Arial" panose="020B0604020202020204" pitchFamily="34" charset="0"/>
                <a:cs typeface="Arial" panose="020B0604020202020204" pitchFamily="34" charset="0"/>
              </a:rPr>
              <a:t>sont tronquées</a:t>
            </a:r>
            <a:r>
              <a:rPr lang="fr-FR" sz="1200" dirty="0">
                <a:latin typeface="Arial" panose="020B0604020202020204" pitchFamily="34" charset="0"/>
                <a:cs typeface="Arial" panose="020B0604020202020204" pitchFamily="34" charset="0"/>
              </a:rPr>
              <a:t> à 255</a:t>
            </a:r>
          </a:p>
        </p:txBody>
      </p:sp>
    </p:spTree>
    <p:extLst>
      <p:ext uri="{BB962C8B-B14F-4D97-AF65-F5344CB8AC3E}">
        <p14:creationId xmlns:p14="http://schemas.microsoft.com/office/powerpoint/2010/main" val="302835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 électronique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cstate="screen">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 / éclairage</a:t>
            </a:r>
          </a:p>
        </p:txBody>
      </p:sp>
      <mc:AlternateContent xmlns:mc="http://schemas.openxmlformats.org/markup-compatibility/2006" xmlns:a14="http://schemas.microsoft.com/office/drawing/2010/main">
        <mc:Choice Requires="a14">
          <p:sp>
            <p:nvSpPr>
              <p:cNvPr id="60" name="ZoneTexte 59"/>
              <p:cNvSpPr txBox="1"/>
              <p:nvPr/>
            </p:nvSpPr>
            <p:spPr>
              <a:xfrm>
                <a:off x="10508764" y="18267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08764" y="1826757"/>
                <a:ext cx="397032" cy="276999"/>
              </a:xfrm>
              <a:prstGeom prst="rect">
                <a:avLst/>
              </a:prstGeom>
              <a:blipFill>
                <a:blip r:embed="rId6"/>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499367" y="2118192"/>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499367" y="2118192"/>
                <a:ext cx="397480" cy="276999"/>
              </a:xfrm>
              <a:prstGeom prst="rect">
                <a:avLst/>
              </a:prstGeom>
              <a:blipFill>
                <a:blip r:embed="rId7"/>
                <a:stretch>
                  <a:fillRect b="-217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fermé. Image dans le noir.</a:t>
            </a: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a:latin typeface="Arial" panose="020B0604020202020204" pitchFamily="34" charset="0"/>
                  <a:cs typeface="Arial" panose="020B0604020202020204" pitchFamily="34" charset="0"/>
                </a:rPr>
                <a:t>Valeurs proches de 0</a:t>
              </a:r>
            </a:p>
            <a:p>
              <a:pPr algn="just"/>
              <a:r>
                <a:rPr lang="fr-FR" sz="1600" dirty="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charges</a:t>
                    </a: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cstate="screen">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d’intégration. (Par exemple, pour de la vidéo et éviter un flou de 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a:latin typeface="Arial" panose="020B0604020202020204" pitchFamily="34" charset="0"/>
                <a:cs typeface="Arial" panose="020B0604020202020204" pitchFamily="34" charset="0"/>
              </a:rPr>
              <a:t>Augmente le temps de traitement, le transfert et le stockage de l’image.</a:t>
            </a:r>
          </a:p>
        </p:txBody>
      </p:sp>
      <p:pic>
        <p:nvPicPr>
          <p:cNvPr id="132" name="Picture 12" descr="hardware Icon - Free PNG &amp; SVG 1871669 - Noun Project"/>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d’images que peut fournir la caméra en 1 seconde.</a:t>
            </a: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collectées 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un 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etc.</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au moins x2 d’après le théorème de Shannon).</a:t>
                </a:r>
              </a:p>
            </p:txBody>
          </p:sp>
        </mc:Choice>
        <mc:Fallback xmlns="">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1483119" y="3437901"/>
              <a:ext cx="1415333" cy="1455089"/>
            </a:xfrm>
            <a:prstGeom prst="rect">
              <a:avLst/>
            </a:prstGeom>
          </p:spPr>
        </p:pic>
        <p:pic>
          <p:nvPicPr>
            <p:cNvPr id="27" name="Image 26"/>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3415286" y="3453803"/>
              <a:ext cx="1518699" cy="1423285"/>
            </a:xfrm>
            <a:prstGeom prst="rect">
              <a:avLst/>
            </a:prstGeom>
          </p:spPr>
        </p:pic>
        <p:pic>
          <p:nvPicPr>
            <p:cNvPr id="28" name="Image 27"/>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cstate="screen">
            <a:extLst>
              <a:ext uri="{28A0092B-C50C-407E-A947-70E740481C1C}">
                <a14:useLocalDpi xmlns:a14="http://schemas.microsoft.com/office/drawing/2010/main" val="0"/>
              </a:ext>
            </a:extLst>
          </a:blip>
          <a:srcRect/>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horizontale =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pixels (résolution capteur) :</a:t>
                </a:r>
              </a:p>
              <a:p>
                <a:r>
                  <a:rPr lang="fr-FR" sz="1400" dirty="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7"/>
                <a:stretch>
                  <a:fillRect l="-560" t="-926" b="-18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8"/>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483153"/>
            <a:ext cx="909574" cy="5666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754326"/>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mouvement :</a:t>
            </a:r>
          </a:p>
          <a:p>
            <a:pPr algn="just"/>
            <a:r>
              <a:rPr lang="fr-FR" dirty="0">
                <a:latin typeface="Arial" panose="020B0604020202020204" pitchFamily="34" charset="0"/>
                <a:cs typeface="Arial" panose="020B0604020202020204" pitchFamily="34" charset="0"/>
              </a:rPr>
              <a:t>L’objet se déplace sur plusieurs pixels dans une ou plusieurs directions (horizontale, verticale ou diagonale) pendant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694155" cy="1077218"/>
          </a:xfrm>
          <a:prstGeom prst="rect">
            <a:avLst/>
          </a:prstGeom>
        </p:spPr>
        <p:txBody>
          <a:bodyPr wrap="square">
            <a:spAutoFit/>
          </a:bodyPr>
          <a:lstStyle/>
          <a:p>
            <a:pPr algn="ctr"/>
            <a:r>
              <a:rPr lang="fr-FR" sz="1600" dirty="0">
                <a:latin typeface="Arial" panose="020B0604020202020204" pitchFamily="34" charset="0"/>
                <a:cs typeface="Arial" panose="020B0604020202020204" pitchFamily="34" charset="0"/>
              </a:rPr>
              <a:t>Ouverture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caméra (début de prise d’image)</a:t>
            </a:r>
            <a:endParaRPr lang="fr-FR" sz="1600" dirty="0"/>
          </a:p>
        </p:txBody>
      </p:sp>
      <p:cxnSp>
        <p:nvCxnSpPr>
          <p:cNvPr id="53" name="Connecteur droit avec flèche 52"/>
          <p:cNvCxnSpPr>
            <a:stCxn id="52" idx="0"/>
            <a:endCxn id="23" idx="1"/>
          </p:cNvCxnSpPr>
          <p:nvPr/>
        </p:nvCxnSpPr>
        <p:spPr>
          <a:xfrm flipV="1">
            <a:off x="847078" y="4768382"/>
            <a:ext cx="1002240"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49318" y="5778816"/>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655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168556" cy="584775"/>
          </a:xfrm>
          <a:prstGeom prst="rect">
            <a:avLst/>
          </a:prstGeom>
        </p:spPr>
        <p:txBody>
          <a:bodyPr wrap="square">
            <a:spAutoFit/>
          </a:bodyPr>
          <a:lstStyle/>
          <a:p>
            <a:r>
              <a:rPr lang="fr-FR" sz="1600" dirty="0">
                <a:latin typeface="Arial" panose="020B0604020202020204" pitchFamily="34" charset="0"/>
                <a:cs typeface="Arial" panose="020B0604020202020204" pitchFamily="34" charset="0"/>
              </a:rPr>
              <a:t>Fermeture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(fin de prise d’image)</a:t>
            </a:r>
            <a:endParaRPr lang="fr-FR" sz="1600"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xmlns:a14="http://schemas.microsoft.com/office/drawing/2010/main">
        <mc:Choice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endParaRPr lang="fr-FR" i="1" dirty="0">
                  <a:latin typeface="Cambria Math" panose="02040503050406030204" pitchFamily="18" charset="0"/>
                </a:endParaRP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pixel)</a:t>
                </a: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xmlns="">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840065"/>
            <a:ext cx="6050301" cy="2154436"/>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Image 2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Tree>
    <p:extLst>
      <p:ext uri="{BB962C8B-B14F-4D97-AF65-F5344CB8AC3E}">
        <p14:creationId xmlns:p14="http://schemas.microsoft.com/office/powerpoint/2010/main" val="3959043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Capteur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748" y="1666110"/>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220779" y="4509942"/>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spéculaires</a:t>
            </a:r>
          </a:p>
        </p:txBody>
      </p:sp>
      <p:grpSp>
        <p:nvGrpSpPr>
          <p:cNvPr id="24" name="Groupe 23"/>
          <p:cNvGrpSpPr/>
          <p:nvPr/>
        </p:nvGrpSpPr>
        <p:grpSpPr>
          <a:xfrm>
            <a:off x="238281" y="2127187"/>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réflexion/saturation il ne pourra pas être détecté</a:t>
            </a:r>
          </a:p>
        </p:txBody>
      </p:sp>
      <p:sp>
        <p:nvSpPr>
          <p:cNvPr id="31" name="Rectangle 30"/>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réflexions et ombres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32" name="Rectangle 31"/>
          <p:cNvSpPr/>
          <p:nvPr/>
        </p:nvSpPr>
        <p:spPr>
          <a:xfrm>
            <a:off x="6121995" y="2840065"/>
            <a:ext cx="6050301" cy="2369880"/>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réflexions, moins d’ombres sur la ligne d’acquisition)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dès la première ligne.</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(utilisée 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une caméra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observer</a:t>
            </a:r>
          </a:p>
          <a:p>
            <a:pPr algn="just"/>
            <a:r>
              <a:rPr lang="fr-FR" dirty="0">
                <a:latin typeface="Arial" panose="020B0604020202020204" pitchFamily="34" charset="0"/>
                <a:cs typeface="Arial" panose="020B0604020202020204" pitchFamily="34" charset="0"/>
              </a:rPr>
              <a:t>   - Dimension de la scène à observer </a:t>
            </a:r>
          </a:p>
          <a:p>
            <a:pPr algn="just"/>
            <a:r>
              <a:rPr lang="fr-FR" dirty="0">
                <a:latin typeface="Arial" panose="020B0604020202020204" pitchFamily="34" charset="0"/>
                <a:cs typeface="Arial" panose="020B0604020202020204" pitchFamily="34" charset="0"/>
              </a:rPr>
              <a:t>   - Vitesse de défilement des objets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(horizontale verticale, en mm)</a:t>
            </a:r>
          </a:p>
          <a:p>
            <a:pPr algn="just"/>
            <a:r>
              <a:rPr lang="fr-FR" dirty="0">
                <a:latin typeface="Arial" panose="020B0604020202020204" pitchFamily="34" charset="0"/>
                <a:cs typeface="Arial" panose="020B0604020202020204" pitchFamily="34" charset="0"/>
              </a:rPr>
              <a:t>  - La résolution d’un capteur (nombre de pixels)</a:t>
            </a: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0741"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449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colis</a:t>
            </a:r>
          </a:p>
          <a:p>
            <a:pPr marL="881063" lvl="2" indent="-342900">
              <a:buAutoNum type="alphaLcParenR" startAt="5"/>
            </a:pPr>
            <a:r>
              <a:rPr lang="fr-FR" b="1" noProof="1"/>
              <a:t>Objectif</a:t>
            </a:r>
          </a:p>
          <a:p>
            <a:pPr marL="881063" lvl="2" indent="-342900">
              <a:buAutoNum type="alphaLcParenR" startAt="5"/>
            </a:pPr>
            <a:r>
              <a:rPr lang="fr-FR" b="1" noProof="1"/>
              <a:t>TD2 : Exercices</a:t>
            </a:r>
          </a:p>
          <a:p>
            <a:pPr marL="881063" lvl="2" indent="-342900">
              <a:buFont typeface="Arial" panose="020B0604020202020204" pitchFamily="34" charset="0"/>
              <a:buAutoNum type="alphaLcParenR" startAt="5"/>
            </a:pPr>
            <a:r>
              <a:rPr lang="fr-FR" noProof="1"/>
              <a:t>TD3 : Jupyter Notebook - Scan d’une bouteille en rotation</a:t>
            </a:r>
            <a:endParaRPr lang="fr-FR" b="1" noProof="1"/>
          </a:p>
          <a:p>
            <a:pPr marL="606425" lvl="1" indent="-342900" rtl="0">
              <a:buFont typeface="+mj-lt"/>
              <a:buAutoNum type="arabicPeriod"/>
            </a:pPr>
            <a:r>
              <a:rPr lang="fr-FR" noProof="1"/>
              <a:t>TP - Images</a:t>
            </a:r>
            <a:endParaRPr lang="fr-FR" dirty="0"/>
          </a:p>
          <a:p>
            <a:pPr marL="606425" lvl="1" indent="-342900" rtl="0">
              <a:buFont typeface="+mj-lt"/>
              <a:buAutoNum type="arabicPeriod"/>
            </a:pPr>
            <a:r>
              <a:rPr lang="fr-FR" dirty="0"/>
              <a:t>TP - Traitement d’image</a:t>
            </a:r>
          </a:p>
          <a:p>
            <a:pPr marL="0" indent="0" rtl="0">
              <a:buNone/>
            </a:pPr>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918089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Objectif &amp;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86794" y="3836773"/>
            <a:ext cx="2857500" cy="18040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1970650" y="1535315"/>
            <a:ext cx="3154535" cy="1886390"/>
            <a:chOff x="8058900" y="4167910"/>
            <a:chExt cx="3154535" cy="1886390"/>
          </a:xfrm>
        </p:grpSpPr>
        <p:pic>
          <p:nvPicPr>
            <p:cNvPr id="1028"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29" name="ZoneTexte 28"/>
            <p:cNvSpPr txBox="1"/>
            <p:nvPr/>
          </p:nvSpPr>
          <p:spPr>
            <a:xfrm>
              <a:off x="9632544" y="5684968"/>
              <a:ext cx="1397480" cy="369332"/>
            </a:xfrm>
            <a:prstGeom prst="rect">
              <a:avLst/>
            </a:prstGeom>
            <a:noFill/>
          </p:spPr>
          <p:txBody>
            <a:bodyPr wrap="square" rtlCol="0">
              <a:spAutoFit/>
            </a:bodyPr>
            <a:lstStyle/>
            <a:p>
              <a:r>
                <a:rPr lang="fr-FR" dirty="0"/>
                <a:t>Objectif</a:t>
              </a:r>
            </a:p>
          </p:txBody>
        </p:sp>
      </p:grpSp>
      <p:sp>
        <p:nvSpPr>
          <p:cNvPr id="15" name="ZoneTexte 14"/>
          <p:cNvSpPr txBox="1"/>
          <p:nvPr/>
        </p:nvSpPr>
        <p:spPr>
          <a:xfrm>
            <a:off x="8048139" y="1363927"/>
            <a:ext cx="3784161" cy="1754326"/>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a:t>
            </a:r>
            <a:r>
              <a:rPr lang="fr-FR" dirty="0">
                <a:solidFill>
                  <a:schemeClr val="accent1"/>
                </a:solidFill>
                <a:latin typeface="Arial" panose="020B0604020202020204" pitchFamily="34" charset="0"/>
                <a:cs typeface="Arial" panose="020B0604020202020204" pitchFamily="34" charset="0"/>
              </a:rPr>
              <a:t>caméras</a:t>
            </a:r>
            <a:r>
              <a:rPr lang="fr-FR" dirty="0">
                <a:latin typeface="Arial" panose="020B0604020202020204" pitchFamily="34" charset="0"/>
                <a:cs typeface="Arial" panose="020B0604020202020204" pitchFamily="34" charset="0"/>
              </a:rPr>
              <a:t> ont toujours besoin d’un </a:t>
            </a:r>
            <a:r>
              <a:rPr lang="fr-FR" dirty="0">
                <a:solidFill>
                  <a:schemeClr val="accent1"/>
                </a:solidFill>
                <a:latin typeface="Arial" panose="020B0604020202020204" pitchFamily="34" charset="0"/>
                <a:cs typeface="Arial" panose="020B0604020202020204" pitchFamily="34" charset="0"/>
              </a:rPr>
              <a:t>objectif</a:t>
            </a:r>
            <a:r>
              <a:rPr lang="fr-FR" dirty="0">
                <a:latin typeface="Arial" panose="020B0604020202020204" pitchFamily="34" charset="0"/>
                <a:cs typeface="Arial" panose="020B0604020202020204" pitchFamily="34" charset="0"/>
              </a:rPr>
              <a:t> pour diriger la lumière réfléchie par la scène vers le </a:t>
            </a:r>
            <a:r>
              <a:rPr lang="fr-FR" dirty="0">
                <a:solidFill>
                  <a:schemeClr val="accent1"/>
                </a:solidFill>
                <a:latin typeface="Arial" panose="020B0604020202020204" pitchFamily="34" charset="0"/>
                <a:cs typeface="Arial" panose="020B0604020202020204" pitchFamily="34" charset="0"/>
              </a:rPr>
              <a:t>capteur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6" name="Picture 12" descr="Quel objectif photo choisir en 2020 ? | Guide d&amp;#39;achat Materiel.net"/>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9960863">
            <a:off x="3882534" y="3646702"/>
            <a:ext cx="2633735" cy="2011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48139" y="2809549"/>
            <a:ext cx="3905959" cy="2862322"/>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La constitution de l’objectif (rayons des lentilles, la distance entre les lentilles, la distance entre l’objet et la lentille (distance de travail), ainsi que la distance entre la lentille et le capteur ont un impact sur la qualité d’image.</a:t>
            </a:r>
          </a:p>
          <a:p>
            <a:pPr algn="just"/>
            <a:endParaRPr lang="fr-FR" dirty="0">
              <a:latin typeface="Arial" panose="020B0604020202020204" pitchFamily="34" charset="0"/>
              <a:cs typeface="Arial" panose="020B0604020202020204" pitchFamily="34" charset="0"/>
            </a:endParaRPr>
          </a:p>
          <a:p>
            <a:pPr algn="just"/>
            <a:r>
              <a:rPr lang="fr-FR" dirty="0">
                <a:solidFill>
                  <a:schemeClr val="accent1">
                    <a:lumMod val="75000"/>
                  </a:schemeClr>
                </a:solidFill>
                <a:latin typeface="Arial" panose="020B0604020202020204" pitchFamily="34" charset="0"/>
                <a:cs typeface="Arial" panose="020B0604020202020204" pitchFamily="34" charset="0"/>
              </a:rPr>
              <a:t>Tout cela se calcule pour avoir la meilleure image possible !</a:t>
            </a:r>
          </a:p>
        </p:txBody>
      </p:sp>
    </p:spTree>
    <p:extLst>
      <p:ext uri="{BB962C8B-B14F-4D97-AF65-F5344CB8AC3E}">
        <p14:creationId xmlns:p14="http://schemas.microsoft.com/office/powerpoint/2010/main" val="3333612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Objectif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637260" y="1265187"/>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60000" y="1424741"/>
            <a:ext cx="6611386" cy="923330"/>
          </a:xfrm>
          <a:prstGeom prst="rect">
            <a:avLst/>
          </a:prstGeom>
          <a:noFill/>
        </p:spPr>
        <p:txBody>
          <a:bodyPr wrap="square" rtlCol="0">
            <a:spAutoFit/>
          </a:bodyPr>
          <a:lstStyle/>
          <a:p>
            <a:pPr algn="just"/>
            <a:r>
              <a:rPr lang="fr-FR" b="1" dirty="0">
                <a:solidFill>
                  <a:schemeClr val="accent1"/>
                </a:solidFill>
                <a:latin typeface="Arial" panose="020B0604020202020204" pitchFamily="34" charset="0"/>
                <a:cs typeface="Arial" panose="020B0604020202020204" pitchFamily="34" charset="0"/>
              </a:rPr>
              <a:t>La monture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p:txBody>
      </p:sp>
      <p:grpSp>
        <p:nvGrpSpPr>
          <p:cNvPr id="11" name="Groupe 10"/>
          <p:cNvGrpSpPr/>
          <p:nvPr/>
        </p:nvGrpSpPr>
        <p:grpSpPr>
          <a:xfrm>
            <a:off x="8062624" y="4577493"/>
            <a:ext cx="3154535" cy="1886390"/>
            <a:chOff x="8058900" y="4167910"/>
            <a:chExt cx="3154535" cy="1886390"/>
          </a:xfrm>
        </p:grpSpPr>
        <p:pic>
          <p:nvPicPr>
            <p:cNvPr id="12" name="Picture 4" descr="Basler aca1300-30gm Outils de Vision Caméra Industrielle Avec Lentille  (Lentille | eBay"/>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8058900" y="5684968"/>
              <a:ext cx="1878419" cy="369332"/>
            </a:xfrm>
            <a:prstGeom prst="rect">
              <a:avLst/>
            </a:prstGeom>
            <a:noFill/>
          </p:spPr>
          <p:txBody>
            <a:bodyPr wrap="square" rtlCol="0">
              <a:spAutoFit/>
            </a:bodyPr>
            <a:lstStyle/>
            <a:p>
              <a:r>
                <a:rPr lang="fr-FR" dirty="0"/>
                <a:t>Caméra</a:t>
              </a:r>
            </a:p>
          </p:txBody>
        </p:sp>
        <p:sp>
          <p:nvSpPr>
            <p:cNvPr id="18" name="ZoneTexte 17"/>
            <p:cNvSpPr txBox="1"/>
            <p:nvPr/>
          </p:nvSpPr>
          <p:spPr>
            <a:xfrm>
              <a:off x="9632544" y="5684968"/>
              <a:ext cx="1397480" cy="369332"/>
            </a:xfrm>
            <a:prstGeom prst="rect">
              <a:avLst/>
            </a:prstGeom>
            <a:noFill/>
          </p:spPr>
          <p:txBody>
            <a:bodyPr wrap="square" rtlCol="0">
              <a:spAutoFit/>
            </a:bodyPr>
            <a:lstStyle/>
            <a:p>
              <a:r>
                <a:rPr lang="fr-FR" dirty="0"/>
                <a:t>Objectif</a:t>
              </a:r>
            </a:p>
          </p:txBody>
        </p:sp>
      </p:grpSp>
    </p:spTree>
    <p:extLst>
      <p:ext uri="{BB962C8B-B14F-4D97-AF65-F5344CB8AC3E}">
        <p14:creationId xmlns:p14="http://schemas.microsoft.com/office/powerpoint/2010/main" val="3005710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13" name="Rectangle 12"/>
          <p:cNvSpPr/>
          <p:nvPr/>
        </p:nvSpPr>
        <p:spPr>
          <a:xfrm>
            <a:off x="9792738" y="1424741"/>
            <a:ext cx="672892" cy="168887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30832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L’ouverture</a:t>
            </a:r>
            <a:r>
              <a:rPr lang="fr-FR" b="1" dirty="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permet de piloter le diaphragme (ou iris) de l’objectif pour jouer sur la quantité de </a:t>
            </a:r>
            <a:r>
              <a:rPr lang="fr-FR" dirty="0">
                <a:solidFill>
                  <a:schemeClr val="accent1"/>
                </a:solidFill>
                <a:latin typeface="Arial" panose="020B0604020202020204" pitchFamily="34" charset="0"/>
                <a:cs typeface="Arial" panose="020B0604020202020204" pitchFamily="34" charset="0"/>
              </a:rPr>
              <a:t>lumière atteignant le capteur et la profondeur de champ</a:t>
            </a:r>
            <a:r>
              <a:rPr lang="fr-FR" dirty="0">
                <a:latin typeface="Arial" panose="020B0604020202020204" pitchFamily="34" charset="0"/>
                <a:cs typeface="Arial" panose="020B0604020202020204" pitchFamily="34" charset="0"/>
              </a:rPr>
              <a:t>. Peut-être automatique, pilotée ou manuelle.</a:t>
            </a:r>
          </a:p>
        </p:txBody>
      </p:sp>
      <p:pic>
        <p:nvPicPr>
          <p:cNvPr id="1026" name="Picture 2" descr="undefined"/>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991077" y="4187546"/>
            <a:ext cx="3603323" cy="24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0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3139321"/>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pilotée ou manuelle.</a:t>
            </a:r>
          </a:p>
          <a:p>
            <a:pPr algn="just"/>
            <a:endParaRPr lang="fr-FR" b="1"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focale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elle permet de voir les objets plus ou moins grand. Généralement </a:t>
            </a:r>
            <a:r>
              <a:rPr lang="fr-FR" dirty="0">
                <a:solidFill>
                  <a:schemeClr val="accent1"/>
                </a:solidFill>
                <a:latin typeface="Arial" panose="020B0604020202020204" pitchFamily="34" charset="0"/>
                <a:cs typeface="Arial" panose="020B0604020202020204" pitchFamily="34" charset="0"/>
              </a:rPr>
              <a:t>valeur fixe sur les objectifs de vision industrielle</a:t>
            </a:r>
            <a:r>
              <a:rPr lang="fr-FR" dirty="0">
                <a:latin typeface="Arial" panose="020B0604020202020204" pitchFamily="34" charset="0"/>
                <a:cs typeface="Arial" panose="020B0604020202020204" pitchFamily="34" charset="0"/>
              </a:rPr>
              <a:t>.</a:t>
            </a:r>
          </a:p>
        </p:txBody>
      </p:sp>
      <p:sp>
        <p:nvSpPr>
          <p:cNvPr id="13" name="Rectangle 12"/>
          <p:cNvSpPr/>
          <p:nvPr/>
        </p:nvSpPr>
        <p:spPr>
          <a:xfrm>
            <a:off x="8577641" y="1358283"/>
            <a:ext cx="388806" cy="17133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upload.wikimedia.org/wikipedia/commons/thumb/7/79/Focal-length-a.png/220px-Focal-length-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316" y="4367770"/>
            <a:ext cx="2689751" cy="204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33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480131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pilotée 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p>
          <a:p>
            <a:pPr algn="just"/>
            <a:r>
              <a:rPr lang="fr-FR" dirty="0">
                <a:latin typeface="Arial" panose="020B0604020202020204" pitchFamily="34" charset="0"/>
                <a:cs typeface="Arial" panose="020B0604020202020204" pitchFamily="34" charset="0"/>
              </a:rPr>
              <a:t>Généralement fixe sur les objectifs de vision industrielle.</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mise au point (ou focus)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elle permet d’obtenir </a:t>
            </a:r>
            <a:r>
              <a:rPr lang="fr-FR" dirty="0">
                <a:solidFill>
                  <a:schemeClr val="accent1"/>
                </a:solidFill>
                <a:latin typeface="Arial" panose="020B0604020202020204" pitchFamily="34" charset="0"/>
                <a:cs typeface="Arial" panose="020B0604020202020204" pitchFamily="34" charset="0"/>
              </a:rPr>
              <a:t>une image nette</a:t>
            </a:r>
            <a:r>
              <a:rPr lang="fr-FR" dirty="0">
                <a:latin typeface="Arial" panose="020B0604020202020204" pitchFamily="34" charset="0"/>
                <a:cs typeface="Arial" panose="020B0604020202020204" pitchFamily="34" charset="0"/>
              </a:rPr>
              <a:t> en déplaçant les lentilles à l’intérieur de l’objectif et dépend des autres réglages (ouverture, focale) et </a:t>
            </a:r>
            <a:r>
              <a:rPr lang="fr-FR" dirty="0">
                <a:solidFill>
                  <a:schemeClr val="accent1"/>
                </a:solidFill>
                <a:latin typeface="Arial" panose="020B0604020202020204" pitchFamily="34" charset="0"/>
                <a:cs typeface="Arial" panose="020B0604020202020204" pitchFamily="34" charset="0"/>
              </a:rPr>
              <a:t>distance de l’objet à observer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p:txBody>
      </p:sp>
      <p:sp>
        <p:nvSpPr>
          <p:cNvPr id="13" name="Rectangle 12"/>
          <p:cNvSpPr/>
          <p:nvPr/>
        </p:nvSpPr>
        <p:spPr>
          <a:xfrm>
            <a:off x="8993080" y="1336209"/>
            <a:ext cx="422694"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Mise au point et profondeur de champ – Photographi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239006" y="4216870"/>
            <a:ext cx="4801770" cy="161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65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Trois propriétés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i="1" dirty="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924432" y="4016714"/>
            <a:ext cx="352889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rayons incidents passant par le foyer objet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émergent de la lentille en étant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a:solidFill>
                  <a:srgbClr val="C00000"/>
                </a:solidFill>
              </a:rPr>
              <a:t>1.</a:t>
            </a: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a:solidFill>
                  <a:srgbClr val="C00000"/>
                </a:solidFill>
              </a:rPr>
              <a:t>2.</a:t>
            </a: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a:solidFill>
                  <a:srgbClr val="C00000"/>
                </a:solidFill>
              </a:rPr>
              <a:t>3.</a:t>
            </a:r>
          </a:p>
        </p:txBody>
      </p:sp>
    </p:spTree>
    <p:extLst>
      <p:ext uri="{BB962C8B-B14F-4D97-AF65-F5344CB8AC3E}">
        <p14:creationId xmlns:p14="http://schemas.microsoft.com/office/powerpoint/2010/main" val="19510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3" grpId="0"/>
      <p:bldP spid="15" grpId="0"/>
      <p:bldP spid="16" grpId="0"/>
      <p:bldP spid="17" grpId="0"/>
      <p:bldP spid="18" grpId="0"/>
      <p:bldP spid="6"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850031"/>
            <a:ext cx="6992937" cy="1318038"/>
          </a:xfrm>
        </p:spPr>
        <p:txBody>
          <a:bodyPr rtlCol="0"/>
          <a:lstStyle/>
          <a:p>
            <a:pPr algn="just" rtl="0"/>
            <a:r>
              <a:rPr lang="fr-FR" u="sng" noProof="1"/>
              <a:t>Concrétement c’est quoi ? :</a:t>
            </a:r>
          </a:p>
          <a:p>
            <a:pPr algn="just" rtl="0"/>
            <a:r>
              <a:rPr lang="fr-FR" noProof="1"/>
              <a:t>Sur une chaine de production, on va chercher à contrôler ou obtenir des informations techniques sur les pièces produites dans le/les buts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
        <p:nvSpPr>
          <p:cNvPr id="9" name="Rectangle 8"/>
          <p:cNvSpPr/>
          <p:nvPr/>
        </p:nvSpPr>
        <p:spPr>
          <a:xfrm>
            <a:off x="113109" y="4435564"/>
            <a:ext cx="7486718" cy="383182"/>
          </a:xfrm>
          <a:prstGeom prst="rect">
            <a:avLst/>
          </a:prstGeom>
        </p:spPr>
        <p:txBody>
          <a:bodyPr wrap="square">
            <a:spAutoFit/>
          </a:bodyPr>
          <a:lstStyle/>
          <a:p>
            <a:pPr lvl="0" algn="just">
              <a:lnSpc>
                <a:spcPct val="90000"/>
              </a:lnSpc>
              <a:spcBef>
                <a:spcPts val="1000"/>
              </a:spcBef>
            </a:pPr>
            <a:r>
              <a:rPr lang="fr-FR" sz="2100" noProof="1">
                <a:solidFill>
                  <a:prstClr val="black">
                    <a:lumMod val="75000"/>
                    <a:lumOff val="25000"/>
                  </a:prstClr>
                </a:solidFill>
                <a:latin typeface="Arial" panose="020B0604020202020204" pitchFamily="34" charset="0"/>
                <a:cs typeface="Arial" panose="020B0604020202020204" pitchFamily="34" charset="0"/>
              </a:rPr>
              <a:t>Avantages :</a:t>
            </a:r>
          </a:p>
        </p:txBody>
      </p:sp>
      <p:sp>
        <p:nvSpPr>
          <p:cNvPr id="12" name="Rectangle 11"/>
          <p:cNvSpPr/>
          <p:nvPr/>
        </p:nvSpPr>
        <p:spPr>
          <a:xfrm>
            <a:off x="360203" y="2304311"/>
            <a:ext cx="7444048" cy="1931298"/>
          </a:xfrm>
          <a:prstGeom prst="rect">
            <a:avLst/>
          </a:prstGeom>
        </p:spPr>
        <p:txBody>
          <a:bodyPr wrap="square">
            <a:spAutoFit/>
          </a:bodyPr>
          <a:lstStyle/>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Qualité : conformité, détection de défauts,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Manipulation (par des robots) : tri, positionnement,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Mesure : comptage, bonne longueur, etc.</a:t>
            </a:r>
          </a:p>
          <a:p>
            <a:pPr marL="457200" lvl="0" indent="-457200" algn="just">
              <a:lnSpc>
                <a:spcPct val="90000"/>
              </a:lnSpc>
              <a:spcBef>
                <a:spcPts val="1000"/>
              </a:spcBef>
              <a:buFont typeface="+mj-lt"/>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Suivi de production : statistiques, optimisation, logistique, etc.</a:t>
            </a:r>
          </a:p>
        </p:txBody>
      </p:sp>
      <p:sp>
        <p:nvSpPr>
          <p:cNvPr id="13" name="Rectangle 12"/>
          <p:cNvSpPr/>
          <p:nvPr/>
        </p:nvSpPr>
        <p:spPr>
          <a:xfrm>
            <a:off x="0" y="4920172"/>
            <a:ext cx="7693705" cy="1221360"/>
          </a:xfrm>
          <a:prstGeom prst="rect">
            <a:avLst/>
          </a:prstGeom>
        </p:spPr>
        <p:txBody>
          <a:bodyPr wrap="square">
            <a:spAutoFit/>
          </a:bodyPr>
          <a:lstStyle/>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Répétabilité de la mesure (bonne précision / fiabilité).</a:t>
            </a:r>
          </a:p>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Cadences élevées.</a:t>
            </a:r>
          </a:p>
          <a:p>
            <a:pPr marL="914400" lvl="1" indent="-457200" algn="just">
              <a:lnSpc>
                <a:spcPct val="90000"/>
              </a:lnSpc>
              <a:spcBef>
                <a:spcPts val="1000"/>
              </a:spcBef>
              <a:buFont typeface="Arial" panose="020B0604020202020204" pitchFamily="34" charset="0"/>
              <a:buAutoNum type="arabicPeriod"/>
            </a:pPr>
            <a:r>
              <a:rPr lang="fr-FR" sz="2100" noProof="1">
                <a:solidFill>
                  <a:prstClr val="black">
                    <a:lumMod val="75000"/>
                    <a:lumOff val="25000"/>
                  </a:prstClr>
                </a:solidFill>
                <a:latin typeface="Arial" panose="020B0604020202020204" pitchFamily="34" charset="0"/>
                <a:cs typeface="Arial" panose="020B0604020202020204" pitchFamily="34" charset="0"/>
              </a:rPr>
              <a:t>En zones dangereuses.</a:t>
            </a: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61904" y="4123767"/>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Optique géométrique – Lentille mince convergente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optique composé de plusieurs lentilles.</a:t>
            </a:r>
          </a:p>
        </p:txBody>
      </p:sp>
      <p:grpSp>
        <p:nvGrpSpPr>
          <p:cNvPr id="7168" name="Groupe 7167"/>
          <p:cNvGrpSpPr/>
          <p:nvPr/>
        </p:nvGrpSpPr>
        <p:grpSpPr>
          <a:xfrm>
            <a:off x="6268331" y="1686380"/>
            <a:ext cx="4658486" cy="3143924"/>
            <a:chOff x="6444943" y="2090751"/>
            <a:chExt cx="4658486" cy="3143924"/>
          </a:xfrm>
        </p:grpSpPr>
        <p:sp>
          <p:nvSpPr>
            <p:cNvPr id="26" name="Rectangle 25"/>
            <p:cNvSpPr/>
            <p:nvPr/>
          </p:nvSpPr>
          <p:spPr>
            <a:xfrm>
              <a:off x="6444943" y="2090751"/>
              <a:ext cx="4658486" cy="31439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p:cNvGrpSpPr/>
            <p:nvPr/>
          </p:nvGrpSpPr>
          <p:grpSpPr>
            <a:xfrm>
              <a:off x="6706200" y="2341733"/>
              <a:ext cx="4176428" cy="2647545"/>
              <a:chOff x="440575" y="1769932"/>
              <a:chExt cx="11193765" cy="4374501"/>
            </a:xfrm>
          </p:grpSpPr>
          <p:pic>
            <p:nvPicPr>
              <p:cNvPr id="7170" name="Picture 2" descr="Texte alternatif"/>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770551" y="1769932"/>
                <a:ext cx="10863789" cy="4153154"/>
                <a:chOff x="770551" y="1769932"/>
                <a:chExt cx="10863789" cy="4153154"/>
              </a:xfrm>
            </p:grpSpPr>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422448" y="1769932"/>
                  <a:ext cx="0" cy="4093387"/>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6" name="Picture 6" descr="Texte alternat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70551" y="1932844"/>
                  <a:ext cx="3086099" cy="177165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3" y="2360038"/>
                  <a:ext cx="2612570" cy="121558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passant par le centre optique O ne sont pas déviés.</a:t>
                  </a:r>
                </a:p>
              </p:txBody>
            </p:sp>
            <p:sp>
              <p:nvSpPr>
                <p:cNvPr id="12" name="ZoneTexte 11"/>
                <p:cNvSpPr txBox="1"/>
                <p:nvPr/>
              </p:nvSpPr>
              <p:spPr>
                <a:xfrm>
                  <a:off x="4082113" y="4496100"/>
                  <a:ext cx="3309289" cy="1426986"/>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sz="800" i="1" dirty="0">
                      <a:latin typeface="Arial" panose="020B0604020202020204" pitchFamily="34" charset="0"/>
                      <a:cs typeface="Arial" panose="020B0604020202020204" pitchFamily="34" charset="0"/>
                    </a:rPr>
                    <a:t>F’.</a:t>
                  </a:r>
                </a:p>
              </p:txBody>
            </p:sp>
            <p:pic>
              <p:nvPicPr>
                <p:cNvPr id="7172" name="Picture 4" descr="Texte alternatif"/>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6" y="3816627"/>
                  <a:ext cx="3755174" cy="1169630"/>
                </a:xfrm>
                <a:prstGeom prst="rect">
                  <a:avLst/>
                </a:prstGeom>
                <a:noFill/>
              </p:spPr>
              <p:txBody>
                <a:bodyPr wrap="square" rtlCol="0">
                  <a:spAutoFit/>
                </a:bodyPr>
                <a:lstStyle/>
                <a:p>
                  <a:pPr algn="just"/>
                  <a:r>
                    <a:rPr lang="fr-FR" sz="800" dirty="0">
                      <a:latin typeface="Arial" panose="020B0604020202020204" pitchFamily="34" charset="0"/>
                      <a:cs typeface="Arial" panose="020B0604020202020204" pitchFamily="34" charset="0"/>
                    </a:rPr>
                    <a:t>Les rayons incidents passant par le foyer objet </a:t>
                  </a:r>
                  <a:r>
                    <a:rPr lang="fr-FR" sz="800" i="1" dirty="0">
                      <a:latin typeface="Arial" panose="020B0604020202020204" pitchFamily="34" charset="0"/>
                      <a:cs typeface="Arial" panose="020B0604020202020204" pitchFamily="34" charset="0"/>
                    </a:rPr>
                    <a:t>F</a:t>
                  </a:r>
                  <a:r>
                    <a:rPr lang="fr-FR" sz="800" dirty="0">
                      <a:latin typeface="Arial" panose="020B0604020202020204" pitchFamily="34" charset="0"/>
                      <a:cs typeface="Arial" panose="020B0604020202020204" pitchFamily="34" charset="0"/>
                    </a:rPr>
                    <a:t>, émergent de la lentille en étant parallèles à l’axe optique.</a:t>
                  </a:r>
                </a:p>
              </p:txBody>
            </p:sp>
          </p:grpSp>
        </p:grpSp>
      </p:grpSp>
      <p:pic>
        <p:nvPicPr>
          <p:cNvPr id="36" name="Picture 12" descr="Quel objectif photo choisir en 2020 ? | Guide d&amp;#39;achat Materiel.net"/>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267792" y="2164962"/>
            <a:ext cx="2706607" cy="1726202"/>
          </a:xfrm>
          <a:prstGeom prst="rect">
            <a:avLst/>
          </a:prstGeom>
          <a:noFill/>
          <a:extLst>
            <a:ext uri="{909E8E84-426E-40DD-AFC4-6F175D3DCCD1}">
              <a14:hiddenFill xmlns:a14="http://schemas.microsoft.com/office/drawing/2010/main">
                <a:solidFill>
                  <a:srgbClr val="FFFFFF"/>
                </a:solidFill>
              </a14:hiddenFill>
            </a:ext>
          </a:extLst>
        </p:spPr>
      </p:pic>
      <p:sp>
        <p:nvSpPr>
          <p:cNvPr id="7169" name="Rectangle 7168"/>
          <p:cNvSpPr/>
          <p:nvPr/>
        </p:nvSpPr>
        <p:spPr>
          <a:xfrm>
            <a:off x="4728618" y="5112163"/>
            <a:ext cx="6852977" cy="1477328"/>
          </a:xfrm>
          <a:prstGeom prst="rect">
            <a:avLst/>
          </a:prstGeom>
        </p:spPr>
        <p:txBody>
          <a:bodyPr wrap="square">
            <a:spAutoFit/>
          </a:bodyPr>
          <a:lstStyle/>
          <a:p>
            <a:r>
              <a:rPr lang="fr-FR" dirty="0">
                <a:latin typeface="Arial" panose="020B0604020202020204" pitchFamily="34" charset="0"/>
                <a:cs typeface="Arial" panose="020B0604020202020204" pitchFamily="34" charset="0"/>
              </a:rPr>
              <a:t>Un système de plusieurs lentilles minces peut être modélisé par une unique lentille mince de focale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a:t>
            </a:r>
          </a:p>
          <a:p>
            <a:endParaRPr lang="fr-FR" dirty="0"/>
          </a:p>
          <a:p>
            <a:r>
              <a:rPr lang="fr-FR" dirty="0">
                <a:solidFill>
                  <a:schemeClr val="accent1"/>
                </a:solidFill>
                <a:latin typeface="Arial" panose="020B0604020202020204" pitchFamily="34" charset="0"/>
                <a:cs typeface="Arial" panose="020B0604020202020204" pitchFamily="34" charset="0"/>
              </a:rPr>
              <a:t>Les constructeurs vous renseignent sur la valeur de cette focale !</a:t>
            </a:r>
          </a:p>
          <a:p>
            <a:endParaRPr lang="fr-FR" dirty="0">
              <a:latin typeface="Arial" panose="020B0604020202020204" pitchFamily="34" charset="0"/>
              <a:cs typeface="Arial" panose="020B0604020202020204" pitchFamily="34" charset="0"/>
            </a:endParaRPr>
          </a:p>
        </p:txBody>
      </p:sp>
      <p:sp>
        <p:nvSpPr>
          <p:cNvPr id="39" name="ZoneTexte 38"/>
          <p:cNvSpPr txBox="1"/>
          <p:nvPr/>
        </p:nvSpPr>
        <p:spPr>
          <a:xfrm>
            <a:off x="6263165" y="1173098"/>
            <a:ext cx="4224942" cy="461665"/>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Lentille mince</a:t>
            </a:r>
          </a:p>
        </p:txBody>
      </p:sp>
      <p:sp>
        <p:nvSpPr>
          <p:cNvPr id="7171" name="Rectangle 7170"/>
          <p:cNvSpPr/>
          <p:nvPr/>
        </p:nvSpPr>
        <p:spPr>
          <a:xfrm>
            <a:off x="5051646" y="2921398"/>
            <a:ext cx="377026" cy="461665"/>
          </a:xfrm>
          <a:prstGeom prst="rect">
            <a:avLst/>
          </a:prstGeom>
        </p:spPr>
        <p:txBody>
          <a:bodyPr wrap="square">
            <a:spAutoFit/>
          </a:bodyPr>
          <a:lstStyle/>
          <a:p>
            <a:r>
              <a:rPr lang="fr-FR" sz="2400" dirty="0">
                <a:solidFill>
                  <a:srgbClr val="FF0000"/>
                </a:solidFill>
                <a:latin typeface="Arial" panose="020B0604020202020204" pitchFamily="34" charset="0"/>
                <a:cs typeface="Arial" panose="020B0604020202020204" pitchFamily="34" charset="0"/>
              </a:rPr>
              <a:t>?</a:t>
            </a:r>
            <a:endParaRPr lang="fr-FR" sz="2400" dirty="0">
              <a:solidFill>
                <a:srgbClr val="FF0000"/>
              </a:solidFill>
            </a:endParaRPr>
          </a:p>
        </p:txBody>
      </p:sp>
      <p:sp>
        <p:nvSpPr>
          <p:cNvPr id="3" name="Double flèche horizontale 2"/>
          <p:cNvSpPr/>
          <p:nvPr/>
        </p:nvSpPr>
        <p:spPr>
          <a:xfrm>
            <a:off x="4728618" y="3334152"/>
            <a:ext cx="1019175" cy="426099"/>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325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4981" y="3823924"/>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Objectif et vision industrielle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a:solidFill>
                  <a:schemeClr val="accent1"/>
                </a:solidFill>
                <a:latin typeface="Arial" panose="020B0604020202020204" pitchFamily="34" charset="0"/>
                <a:cs typeface="Arial" panose="020B0604020202020204" pitchFamily="34" charset="0"/>
              </a:rPr>
              <a:t>Un objectif est un système optique composé de plusieurs lentilles.</a:t>
            </a:r>
          </a:p>
        </p:txBody>
      </p:sp>
      <p:pic>
        <p:nvPicPr>
          <p:cNvPr id="36" name="Picture 12" descr="Quel objectif photo choisir en 2020 ? | Guide d&amp;#39;achat Materiel.net"/>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382078" y="1835776"/>
            <a:ext cx="2706607" cy="17262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Objectif de caméra à focale fixe - Tous les fabricants industriels"/>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671"/>
          <a:stretch/>
        </p:blipFill>
        <p:spPr bwMode="auto">
          <a:xfrm>
            <a:off x="6575638" y="2757000"/>
            <a:ext cx="3329402" cy="21863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330" y="1182137"/>
            <a:ext cx="6096000" cy="1477328"/>
          </a:xfrm>
          <a:prstGeom prst="rect">
            <a:avLst/>
          </a:prstGeom>
        </p:spPr>
        <p:txBody>
          <a:bodyPr>
            <a:spAutoFit/>
          </a:bodyPr>
          <a:lstStyle/>
          <a:p>
            <a:r>
              <a:rPr lang="fr-FR" dirty="0">
                <a:latin typeface="Arial" panose="020B0604020202020204" pitchFamily="34" charset="0"/>
                <a:cs typeface="Arial" panose="020B0604020202020204" pitchFamily="34" charset="0"/>
              </a:rPr>
              <a:t>En vision industrielle, les objectifs utilisés sont à focale fixe. (En photographie les zooms sont à focale variable)</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Les valeurs focales classiques sont généralement (en mm) : 8, 12, 16, 25, 35, 50.</a:t>
            </a:r>
            <a:endParaRPr lang="fr-FR" dirty="0"/>
          </a:p>
        </p:txBody>
      </p:sp>
      <p:sp>
        <p:nvSpPr>
          <p:cNvPr id="3" name="Rectangle 2"/>
          <p:cNvSpPr/>
          <p:nvPr/>
        </p:nvSpPr>
        <p:spPr>
          <a:xfrm>
            <a:off x="5610330" y="5413728"/>
            <a:ext cx="3736920" cy="369332"/>
          </a:xfrm>
          <a:prstGeom prst="rect">
            <a:avLst/>
          </a:prstGeom>
        </p:spPr>
        <p:txBody>
          <a:bodyPr wrap="none">
            <a:spAutoFit/>
          </a:bodyPr>
          <a:lstStyle/>
          <a:p>
            <a:r>
              <a:rPr lang="fr-FR" dirty="0">
                <a:solidFill>
                  <a:schemeClr val="accent1"/>
                </a:solidFill>
                <a:latin typeface="Arial" panose="020B0604020202020204" pitchFamily="34" charset="0"/>
                <a:cs typeface="Arial" panose="020B0604020202020204" pitchFamily="34" charset="0"/>
              </a:rPr>
              <a:t>Comment choisir la bonne focale ?</a:t>
            </a:r>
            <a:endParaRPr lang="fr-FR" dirty="0">
              <a:solidFill>
                <a:schemeClr val="accent1"/>
              </a:solidFill>
            </a:endParaRPr>
          </a:p>
        </p:txBody>
      </p:sp>
    </p:spTree>
    <p:extLst>
      <p:ext uri="{BB962C8B-B14F-4D97-AF65-F5344CB8AC3E}">
        <p14:creationId xmlns:p14="http://schemas.microsoft.com/office/powerpoint/2010/main" val="929704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7" name="ZoneTexte 6"/>
          <p:cNvSpPr txBox="1"/>
          <p:nvPr/>
        </p:nvSpPr>
        <p:spPr>
          <a:xfrm>
            <a:off x="574782" y="5003856"/>
            <a:ext cx="5410522" cy="584775"/>
          </a:xfrm>
          <a:prstGeom prst="rect">
            <a:avLst/>
          </a:prstGeom>
          <a:noFill/>
        </p:spPr>
        <p:txBody>
          <a:bodyPr wrap="square" rtlCol="0">
            <a:spAutoFit/>
          </a:bodyPr>
          <a:lstStyle/>
          <a:p>
            <a:r>
              <a:rPr lang="fr-FR" sz="1600" dirty="0">
                <a:latin typeface="Arial" panose="020B0604020202020204" pitchFamily="34" charset="0"/>
                <a:cs typeface="Arial" panose="020B0604020202020204" pitchFamily="34" charset="0"/>
              </a:rPr>
              <a:t>On se sert des trois propriétés de l’optique géométrique pour reconstruire l’image inversée de l’objet. </a:t>
            </a:r>
          </a:p>
        </p:txBody>
      </p:sp>
      <p:grpSp>
        <p:nvGrpSpPr>
          <p:cNvPr id="3" name="Groupe 2"/>
          <p:cNvGrpSpPr/>
          <p:nvPr/>
        </p:nvGrpSpPr>
        <p:grpSpPr>
          <a:xfrm>
            <a:off x="741119" y="2300624"/>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9978905">
            <a:off x="2999894" y="1765024"/>
            <a:ext cx="869393" cy="5625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331965" y="1409885"/>
            <a:ext cx="5601534" cy="923330"/>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7548045" y="3016544"/>
                <a:ext cx="1804275"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548045" y="3016544"/>
                <a:ext cx="1804275" cy="724494"/>
              </a:xfrm>
              <a:prstGeom prst="rect">
                <a:avLst/>
              </a:prstGeom>
              <a:blipFill>
                <a:blip r:embed="rId8"/>
                <a:stretch>
                  <a:fillRect/>
                </a:stretch>
              </a:blipFill>
            </p:spPr>
            <p:txBody>
              <a:bodyPr/>
              <a:lstStyle/>
              <a:p>
                <a:r>
                  <a:rPr lang="fr-FR">
                    <a:noFill/>
                  </a:rPr>
                  <a:t> </a:t>
                </a:r>
              </a:p>
            </p:txBody>
          </p:sp>
        </mc:Fallback>
      </mc:AlternateContent>
      <p:sp>
        <p:nvSpPr>
          <p:cNvPr id="16" name="Rectangle 15"/>
          <p:cNvSpPr/>
          <p:nvPr/>
        </p:nvSpPr>
        <p:spPr>
          <a:xfrm>
            <a:off x="6331745" y="4026533"/>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460457" y="3812185"/>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460457" y="3812185"/>
                <a:ext cx="2118337" cy="668516"/>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8213456" y="5519839"/>
                <a:ext cx="1413656" cy="966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𝑓</m:t>
                      </m:r>
                      <m:r>
                        <a:rPr lang="fr-FR" sz="2000" b="0" i="0">
                          <a:latin typeface="Cambria Math" panose="02040503050406030204" pitchFamily="18" charset="0"/>
                        </a:rPr>
                        <m:t>=</m:t>
                      </m:r>
                      <m:f>
                        <m:fPr>
                          <m:ctrlPr>
                            <a:rPr lang="fr-FR" sz="2000" i="1">
                              <a:latin typeface="Cambria Math" panose="02040503050406030204" pitchFamily="18" charset="0"/>
                            </a:rPr>
                          </m:ctrlPr>
                        </m:fPr>
                        <m:num>
                          <m:r>
                            <m:rPr>
                              <m:sty m:val="p"/>
                            </m:rPr>
                            <a:rPr lang="fr-FR" sz="2000" b="0" i="0" smtClean="0">
                              <a:latin typeface="Cambria Math" panose="02040503050406030204" pitchFamily="18" charset="0"/>
                            </a:rPr>
                            <m:t>OA</m:t>
                          </m:r>
                        </m:num>
                        <m:den>
                          <m:f>
                            <m:fPr>
                              <m:ctrlPr>
                                <a:rPr lang="fr-FR" sz="2000" i="1">
                                  <a:latin typeface="Cambria Math" panose="02040503050406030204" pitchFamily="18" charset="0"/>
                                </a:rPr>
                              </m:ctrlPr>
                            </m:fPr>
                            <m:num>
                              <m:r>
                                <a:rPr lang="fr-FR" sz="2000" b="0" i="0" smtClean="0">
                                  <a:latin typeface="Cambria Math" panose="02040503050406030204" pitchFamily="18" charset="0"/>
                                </a:rPr>
                                <m:t>1</m:t>
                              </m:r>
                            </m:num>
                            <m:den>
                              <m:r>
                                <m:rPr>
                                  <m:sty m:val="p"/>
                                </m:rPr>
                                <a:rPr lang="fr-FR" sz="2000" b="0" i="0">
                                  <a:latin typeface="Cambria Math" panose="02040503050406030204" pitchFamily="18" charset="0"/>
                                </a:rPr>
                                <m:t>γ</m:t>
                              </m:r>
                            </m:den>
                          </m:f>
                          <m:r>
                            <a:rPr lang="fr-FR" sz="2000" b="0" i="0">
                              <a:latin typeface="Cambria Math" panose="02040503050406030204" pitchFamily="18" charset="0"/>
                            </a:rPr>
                            <m:t>+</m:t>
                          </m:r>
                          <m:r>
                            <a:rPr lang="fr-FR" sz="2000" b="0" i="0" smtClean="0">
                              <a:latin typeface="Cambria Math" panose="02040503050406030204" pitchFamily="18" charset="0"/>
                            </a:rPr>
                            <m:t>1</m:t>
                          </m:r>
                        </m:den>
                      </m:f>
                    </m:oMath>
                  </m:oMathPara>
                </a14:m>
                <a:endParaRPr lang="fr-FR" sz="2000" dirty="0"/>
              </a:p>
            </p:txBody>
          </p:sp>
        </mc:Choice>
        <mc:Fallback xmlns="">
          <p:sp>
            <p:nvSpPr>
              <p:cNvPr id="28" name="Rectangle 27"/>
              <p:cNvSpPr>
                <a:spLocks noRot="1" noChangeAspect="1" noMove="1" noResize="1" noEditPoints="1" noAdjustHandles="1" noChangeArrowheads="1" noChangeShapeType="1" noTextEdit="1"/>
              </p:cNvSpPr>
              <p:nvPr/>
            </p:nvSpPr>
            <p:spPr>
              <a:xfrm>
                <a:off x="8213456" y="5519839"/>
                <a:ext cx="1413656" cy="966996"/>
              </a:xfrm>
              <a:prstGeom prst="rect">
                <a:avLst/>
              </a:prstGeom>
              <a:blipFill>
                <a:blip r:embed="rId10"/>
                <a:stretch>
                  <a:fillRect/>
                </a:stretch>
              </a:blipFill>
            </p:spPr>
            <p:txBody>
              <a:bodyPr/>
              <a:lstStyle/>
              <a:p>
                <a:r>
                  <a:rPr lang="fr-FR">
                    <a:noFill/>
                  </a:rPr>
                  <a:t> </a:t>
                </a:r>
              </a:p>
            </p:txBody>
          </p:sp>
        </mc:Fallback>
      </mc:AlternateContent>
      <p:sp>
        <p:nvSpPr>
          <p:cNvPr id="24" name="Rectangle 23"/>
          <p:cNvSpPr/>
          <p:nvPr/>
        </p:nvSpPr>
        <p:spPr>
          <a:xfrm>
            <a:off x="6331745" y="4780098"/>
            <a:ext cx="4275529" cy="646331"/>
          </a:xfrm>
          <a:prstGeom prst="rect">
            <a:avLst/>
          </a:prstGeom>
        </p:spPr>
        <p:txBody>
          <a:bodyPr wrap="none">
            <a:spAutoFit/>
          </a:bodyPr>
          <a:lstStyle/>
          <a:p>
            <a:r>
              <a:rPr lang="fr-FR" dirty="0">
                <a:latin typeface="Arial" panose="020B0604020202020204" pitchFamily="34" charset="0"/>
                <a:cs typeface="Arial" panose="020B0604020202020204" pitchFamily="34" charset="0"/>
              </a:rPr>
              <a:t>La focale en fonction du grandissement </a:t>
            </a:r>
          </a:p>
          <a:p>
            <a:r>
              <a:rPr lang="fr-FR" dirty="0">
                <a:latin typeface="Arial" panose="020B0604020202020204" pitchFamily="34" charset="0"/>
                <a:cs typeface="Arial" panose="020B0604020202020204" pitchFamily="34" charset="0"/>
              </a:rPr>
              <a:t>et de la distance par rapport à la lentille</a:t>
            </a:r>
            <a:endParaRPr lang="fr-FR" dirty="0"/>
          </a:p>
        </p:txBody>
      </p:sp>
      <p:sp>
        <p:nvSpPr>
          <p:cNvPr id="4" name="Rectangle 3"/>
          <p:cNvSpPr/>
          <p:nvPr/>
        </p:nvSpPr>
        <p:spPr>
          <a:xfrm>
            <a:off x="6331745" y="2562376"/>
            <a:ext cx="419858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Formule de conjugaison de Descartes :</a:t>
            </a:r>
          </a:p>
        </p:txBody>
      </p:sp>
    </p:spTree>
    <p:extLst>
      <p:ext uri="{BB962C8B-B14F-4D97-AF65-F5344CB8AC3E}">
        <p14:creationId xmlns:p14="http://schemas.microsoft.com/office/powerpoint/2010/main" val="336201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8" grpId="0"/>
      <p:bldP spid="24"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Focale et grandissement</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3" name="Groupe 2"/>
          <p:cNvGrpSpPr/>
          <p:nvPr/>
        </p:nvGrpSpPr>
        <p:grpSpPr>
          <a:xfrm>
            <a:off x="661852" y="1426195"/>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ZoneTexte 10"/>
          <p:cNvSpPr txBox="1"/>
          <p:nvPr/>
        </p:nvSpPr>
        <p:spPr>
          <a:xfrm>
            <a:off x="6331965" y="1409885"/>
            <a:ext cx="5601534" cy="1477328"/>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focale</a:t>
            </a:r>
            <a:r>
              <a:rPr lang="fr-FR" dirty="0">
                <a:latin typeface="Arial" panose="020B0604020202020204" pitchFamily="34" charset="0"/>
                <a:cs typeface="Arial" panose="020B0604020202020204" pitchFamily="34" charset="0"/>
              </a:rPr>
              <a:t> </a:t>
            </a:r>
            <a:r>
              <a:rPr lang="fr-FR" i="1" dirty="0">
                <a:latin typeface="Arial" panose="020B0604020202020204" pitchFamily="34" charset="0"/>
                <a:cs typeface="Arial" panose="020B0604020202020204" pitchFamily="34" charset="0"/>
              </a:rPr>
              <a:t>f</a:t>
            </a:r>
            <a:r>
              <a:rPr lang="fr-FR" dirty="0">
                <a:latin typeface="Arial" panose="020B0604020202020204" pitchFamily="34" charset="0"/>
                <a:cs typeface="Arial" panose="020B0604020202020204" pitchFamily="34" charset="0"/>
              </a:rPr>
              <a:t> est la distance (en mm) du centre optique O au foyer image F’ :</a:t>
            </a:r>
          </a:p>
          <a:p>
            <a:r>
              <a:rPr lang="fr-FR" i="1" dirty="0">
                <a:latin typeface="Arial" panose="020B0604020202020204" pitchFamily="34" charset="0"/>
                <a:cs typeface="Arial" panose="020B0604020202020204" pitchFamily="34" charset="0"/>
              </a:rPr>
              <a:t>f </a:t>
            </a:r>
            <a:r>
              <a:rPr lang="fr-FR" dirty="0">
                <a:latin typeface="Arial" panose="020B0604020202020204" pitchFamily="34" charset="0"/>
                <a:cs typeface="Arial" panose="020B0604020202020204" pitchFamily="34" charset="0"/>
              </a:rPr>
              <a:t>= OF = OF’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Formule de conjugaison de Descartes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8606727" y="2876474"/>
                <a:ext cx="180427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8606727" y="2876474"/>
                <a:ext cx="1804276" cy="724494"/>
              </a:xfrm>
              <a:prstGeom prst="rect">
                <a:avLst/>
              </a:prstGeom>
              <a:blipFill>
                <a:blip r:embed="rId6"/>
                <a:stretch>
                  <a:fillRect/>
                </a:stretch>
              </a:blipFill>
            </p:spPr>
            <p:txBody>
              <a:bodyPr/>
              <a:lstStyle/>
              <a:p>
                <a:r>
                  <a:rPr lang="fr-FR">
                    <a:noFill/>
                  </a:rPr>
                  <a:t> </a:t>
                </a:r>
              </a:p>
            </p:txBody>
          </p:sp>
        </mc:Fallback>
      </mc:AlternateContent>
      <p:sp>
        <p:nvSpPr>
          <p:cNvPr id="16" name="Rectangle 15"/>
          <p:cNvSpPr/>
          <p:nvPr/>
        </p:nvSpPr>
        <p:spPr>
          <a:xfrm>
            <a:off x="6331745" y="3726628"/>
            <a:ext cx="227498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Le grandissement </a:t>
            </a:r>
            <a:r>
              <a:rPr lang="fr-FR" i="1" dirty="0">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574714" y="3577036"/>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574714" y="3577036"/>
                <a:ext cx="2118337" cy="668516"/>
              </a:xfrm>
              <a:prstGeom prst="rect">
                <a:avLst/>
              </a:prstGeom>
              <a:blipFill>
                <a:blip r:embed="rId7"/>
                <a:stretch>
                  <a:fillRect/>
                </a:stretch>
              </a:blipFill>
            </p:spPr>
            <p:txBody>
              <a:bodyPr/>
              <a:lstStyle/>
              <a:p>
                <a:r>
                  <a:rPr lang="fr-FR">
                    <a:noFill/>
                  </a:rPr>
                  <a:t> </a:t>
                </a:r>
              </a:p>
            </p:txBody>
          </p:sp>
        </mc:Fallback>
      </mc:AlternateContent>
      <p:pic>
        <p:nvPicPr>
          <p:cNvPr id="3074"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16200000" flipV="1">
            <a:off x="3333408" y="3935670"/>
            <a:ext cx="2144527" cy="2411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64648" y="5094657"/>
            <a:ext cx="1414676" cy="12263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9017" y="4463383"/>
            <a:ext cx="4021929"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 </a:t>
            </a:r>
            <a:r>
              <a:rPr lang="fr-FR" dirty="0">
                <a:solidFill>
                  <a:schemeClr val="accent1"/>
                </a:solidFill>
                <a:latin typeface="Arial" panose="020B0604020202020204" pitchFamily="34" charset="0"/>
                <a:cs typeface="Arial" panose="020B0604020202020204" pitchFamily="34" charset="0"/>
              </a:rPr>
              <a:t>théorème de Thales</a:t>
            </a:r>
            <a:r>
              <a:rPr lang="fr-FR" dirty="0">
                <a:latin typeface="Arial" panose="020B0604020202020204" pitchFamily="34" charset="0"/>
                <a:cs typeface="Arial" panose="020B0604020202020204" pitchFamily="34" charset="0"/>
              </a:rPr>
              <a:t> permet de retrouver ces relations :</a:t>
            </a:r>
          </a:p>
        </p:txBody>
      </p:sp>
      <p:pic>
        <p:nvPicPr>
          <p:cNvPr id="22" name="Imag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9460" y="5558043"/>
            <a:ext cx="1599873" cy="535737"/>
          </a:xfrm>
          <a:prstGeom prst="rect">
            <a:avLst/>
          </a:prstGeom>
        </p:spPr>
      </p:pic>
      <p:cxnSp>
        <p:nvCxnSpPr>
          <p:cNvPr id="6" name="Connecteur droit 5"/>
          <p:cNvCxnSpPr/>
          <p:nvPr/>
        </p:nvCxnSpPr>
        <p:spPr>
          <a:xfrm flipV="1">
            <a:off x="762000" y="5027405"/>
            <a:ext cx="5271165" cy="29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Picture 2" descr="undefined"/>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6578247" y="5019307"/>
            <a:ext cx="1055479" cy="133635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93558" y="6299235"/>
            <a:ext cx="6008047" cy="276999"/>
          </a:xfrm>
          <a:prstGeom prst="rect">
            <a:avLst/>
          </a:prstGeom>
        </p:spPr>
        <p:txBody>
          <a:bodyPr wrap="square">
            <a:spAutoFit/>
          </a:bodyPr>
          <a:lstStyle/>
          <a:p>
            <a:r>
              <a:rPr lang="fr-FR" sz="1200" b="1" dirty="0">
                <a:latin typeface="Arial" panose="020B0604020202020204" pitchFamily="34" charset="0"/>
                <a:cs typeface="Arial" panose="020B0604020202020204" pitchFamily="34" charset="0"/>
              </a:rPr>
              <a:t>https://uel.unisciel.fr/physique/optigeo/optigeo_ch08/co/simuler_ch08_05.html</a:t>
            </a:r>
          </a:p>
        </p:txBody>
      </p:sp>
      <mc:AlternateContent xmlns:mc="http://schemas.openxmlformats.org/markup-compatibility/2006" xmlns:a14="http://schemas.microsoft.com/office/drawing/2010/main">
        <mc:Choice Requires="a14">
          <p:sp>
            <p:nvSpPr>
              <p:cNvPr id="28" name="Rectangle 27"/>
              <p:cNvSpPr/>
              <p:nvPr/>
            </p:nvSpPr>
            <p:spPr>
              <a:xfrm>
                <a:off x="10770914" y="3159817"/>
                <a:ext cx="1291059" cy="8796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𝑂𝐴</m:t>
                          </m:r>
                        </m:num>
                        <m:den>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i="1">
                                  <a:latin typeface="Cambria Math" panose="02040503050406030204" pitchFamily="18" charset="0"/>
                                </a:rPr>
                                <m:t>𝛾</m:t>
                              </m:r>
                            </m:den>
                          </m:f>
                          <m:r>
                            <a:rPr lang="fr-FR" i="1">
                              <a:latin typeface="Cambria Math" panose="02040503050406030204" pitchFamily="18" charset="0"/>
                            </a:rPr>
                            <m:t>+</m:t>
                          </m:r>
                          <m:r>
                            <a:rPr lang="fr-FR" b="0" i="1" smtClean="0">
                              <a:latin typeface="Cambria Math" panose="02040503050406030204" pitchFamily="18" charset="0"/>
                            </a:rPr>
                            <m:t>1</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10770914" y="3159817"/>
                <a:ext cx="1291059" cy="879600"/>
              </a:xfrm>
              <a:prstGeom prst="rect">
                <a:avLst/>
              </a:prstGeom>
              <a:blipFill>
                <a:blip r:embed="rId12"/>
                <a:stretch>
                  <a:fillRect/>
                </a:stretch>
              </a:blipFill>
            </p:spPr>
            <p:txBody>
              <a:bodyPr/>
              <a:lstStyle/>
              <a:p>
                <a:r>
                  <a:rPr lang="fr-FR">
                    <a:noFill/>
                  </a:rPr>
                  <a:t> </a:t>
                </a:r>
              </a:p>
            </p:txBody>
          </p:sp>
        </mc:Fallback>
      </mc:AlternateContent>
      <p:sp>
        <p:nvSpPr>
          <p:cNvPr id="31" name="ZoneTexte 30"/>
          <p:cNvSpPr txBox="1"/>
          <p:nvPr/>
        </p:nvSpPr>
        <p:spPr>
          <a:xfrm>
            <a:off x="4244285" y="4450480"/>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F’</a:t>
            </a:r>
          </a:p>
        </p:txBody>
      </p:sp>
      <p:grpSp>
        <p:nvGrpSpPr>
          <p:cNvPr id="35" name="Groupe 34"/>
          <p:cNvGrpSpPr/>
          <p:nvPr/>
        </p:nvGrpSpPr>
        <p:grpSpPr>
          <a:xfrm>
            <a:off x="776963" y="4389742"/>
            <a:ext cx="4536864" cy="1125945"/>
            <a:chOff x="776963" y="4389742"/>
            <a:chExt cx="4536864" cy="1125945"/>
          </a:xfrm>
        </p:grpSpPr>
        <p:pic>
          <p:nvPicPr>
            <p:cNvPr id="25"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776963" y="4431719"/>
              <a:ext cx="595686" cy="5956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0800000">
              <a:off x="4855405" y="5057265"/>
              <a:ext cx="458422" cy="45842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p:cNvCxnSpPr/>
            <p:nvPr/>
          </p:nvCxnSpPr>
          <p:spPr>
            <a:xfrm flipV="1">
              <a:off x="1050454" y="4389742"/>
              <a:ext cx="2261573"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ZoneTexte 40"/>
          <p:cNvSpPr txBox="1"/>
          <p:nvPr/>
        </p:nvSpPr>
        <p:spPr>
          <a:xfrm>
            <a:off x="3039516" y="5029805"/>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112224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487119" y="1780194"/>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12" descr="Quel objectif photo choisir en 2020 ? | Guide d&amp;#39;achat Materiel.net"/>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096955"/>
            <a:ext cx="4961920" cy="646331"/>
          </a:xfrm>
          <a:prstGeom prst="rect">
            <a:avLst/>
          </a:prstGeom>
          <a:noFill/>
        </p:spPr>
        <p:txBody>
          <a:bodyPr wrap="square" rtlCol="0">
            <a:spAutoFit/>
          </a:bodyPr>
          <a:lstStyle/>
          <a:p>
            <a:r>
              <a:rPr lang="fr-FR" dirty="0">
                <a:solidFill>
                  <a:schemeClr val="accent1"/>
                </a:solidFill>
                <a:latin typeface="Arial" panose="020B0604020202020204" pitchFamily="34" charset="0"/>
                <a:cs typeface="Arial" panose="020B0604020202020204" pitchFamily="34" charset="0"/>
              </a:rPr>
              <a:t>Où doit-être placé le capteur pour avoir une image nette ?</a:t>
            </a:r>
          </a:p>
        </p:txBody>
      </p:sp>
      <p:grpSp>
        <p:nvGrpSpPr>
          <p:cNvPr id="2063" name="Groupe 2062"/>
          <p:cNvGrpSpPr/>
          <p:nvPr/>
        </p:nvGrpSpPr>
        <p:grpSpPr>
          <a:xfrm>
            <a:off x="2582014" y="4340198"/>
            <a:ext cx="1066949" cy="679320"/>
            <a:chOff x="4596010" y="925634"/>
            <a:chExt cx="1066949" cy="679320"/>
          </a:xfrm>
        </p:grpSpPr>
        <p:pic>
          <p:nvPicPr>
            <p:cNvPr id="1030" name="Picture 6" descr="capteur-CMOS"/>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596010" y="925634"/>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p:cNvSpPr/>
            <p:nvPr/>
          </p:nvSpPr>
          <p:spPr>
            <a:xfrm>
              <a:off x="5290741" y="969995"/>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grpSp>
      <p:sp>
        <p:nvSpPr>
          <p:cNvPr id="18" name="Rectangle 17"/>
          <p:cNvSpPr/>
          <p:nvPr/>
        </p:nvSpPr>
        <p:spPr>
          <a:xfrm>
            <a:off x="8953561" y="4635290"/>
            <a:ext cx="372218" cy="461665"/>
          </a:xfrm>
          <a:prstGeom prst="rect">
            <a:avLst/>
          </a:prstGeom>
        </p:spPr>
        <p:txBody>
          <a:bodyPr wrap="none">
            <a:spAutoFit/>
          </a:bodyPr>
          <a:lstStyle/>
          <a:p>
            <a:r>
              <a:rPr lang="fr-FR" sz="2400" b="1" dirty="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spTree>
    <p:extLst>
      <p:ext uri="{BB962C8B-B14F-4D97-AF65-F5344CB8AC3E}">
        <p14:creationId xmlns:p14="http://schemas.microsoft.com/office/powerpoint/2010/main" val="2000354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Mise au point (ou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75438" y="4278584"/>
            <a:ext cx="5381142"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a:t>
            </a:r>
            <a:r>
              <a:rPr lang="fr-FR" dirty="0">
                <a:solidFill>
                  <a:schemeClr val="accent1"/>
                </a:solidFill>
                <a:latin typeface="Arial" panose="020B0604020202020204" pitchFamily="34" charset="0"/>
                <a:cs typeface="Arial" panose="020B0604020202020204" pitchFamily="34" charset="0"/>
              </a:rPr>
              <a:t>mise au point</a:t>
            </a:r>
            <a:r>
              <a:rPr lang="fr-FR" dirty="0">
                <a:latin typeface="Arial" panose="020B0604020202020204" pitchFamily="34" charset="0"/>
                <a:cs typeface="Arial" panose="020B0604020202020204" pitchFamily="34" charset="0"/>
              </a:rPr>
              <a:t> consiste à </a:t>
            </a:r>
            <a:r>
              <a:rPr lang="fr-FR" dirty="0">
                <a:solidFill>
                  <a:schemeClr val="accent1"/>
                </a:solidFill>
                <a:latin typeface="Arial" panose="020B0604020202020204" pitchFamily="34" charset="0"/>
                <a:cs typeface="Arial" panose="020B0604020202020204" pitchFamily="34" charset="0"/>
              </a:rPr>
              <a:t>positionner le capteur</a:t>
            </a:r>
            <a:r>
              <a:rPr lang="fr-FR" dirty="0">
                <a:latin typeface="Arial" panose="020B0604020202020204" pitchFamily="34" charset="0"/>
                <a:cs typeface="Arial" panose="020B0604020202020204" pitchFamily="34" charset="0"/>
              </a:rPr>
              <a:t> à l’endroit où se forme l’</a:t>
            </a:r>
            <a:r>
              <a:rPr lang="fr-FR" dirty="0">
                <a:solidFill>
                  <a:schemeClr val="accent1"/>
                </a:solidFill>
                <a:latin typeface="Arial" panose="020B0604020202020204" pitchFamily="34" charset="0"/>
                <a:cs typeface="Arial" panose="020B0604020202020204" pitchFamily="34" charset="0"/>
              </a:rPr>
              <a:t>image de l’objet</a:t>
            </a:r>
            <a:r>
              <a:rPr lang="fr-FR" dirty="0">
                <a:latin typeface="Arial" panose="020B0604020202020204" pitchFamily="34" charset="0"/>
                <a:cs typeface="Arial" panose="020B0604020202020204" pitchFamily="34" charset="0"/>
              </a:rPr>
              <a:t> qui nous intéresse dans la scène afin que ce dernier soit le plus net possible.</a:t>
            </a:r>
          </a:p>
          <a:p>
            <a:pPr algn="just"/>
            <a:endParaRPr lang="fr-FR"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Sur l’objectif, il faut jouer sur la bague de mise au point pour positionner correctement le capteur.</a:t>
            </a:r>
          </a:p>
        </p:txBody>
      </p:sp>
      <p:pic>
        <p:nvPicPr>
          <p:cNvPr id="27" name="Picture 4" descr="Sapin de noël - Icônes noël gratuites"/>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778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5452611"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ZoneTexte 15"/>
              <p:cNvSpPr txBox="1"/>
              <p:nvPr/>
            </p:nvSpPr>
            <p:spPr>
              <a:xfrm>
                <a:off x="6069832" y="567863"/>
                <a:ext cx="5524568" cy="2179571"/>
              </a:xfrm>
              <a:prstGeom prst="rect">
                <a:avLst/>
              </a:prstGeom>
              <a:noFill/>
            </p:spPr>
            <p:txBody>
              <a:bodyPr wrap="square" rtlCol="0">
                <a:spAutoFit/>
              </a:bodyPr>
              <a:lstStyle/>
              <a:p>
                <a:pPr algn="just"/>
                <a:r>
                  <a:rPr lang="fr-FR" i="1" dirty="0">
                    <a:solidFill>
                      <a:schemeClr val="accent1"/>
                    </a:solidFill>
                    <a:latin typeface="Arial" panose="020B0604020202020204" pitchFamily="34" charset="0"/>
                    <a:cs typeface="Arial" panose="020B0604020202020204" pitchFamily="34" charset="0"/>
                  </a:rPr>
                  <a:t>Problème 1 : Il est loin mon sapin ?</a:t>
                </a:r>
              </a:p>
              <a:p>
                <a:pPr algn="just"/>
                <a:r>
                  <a:rPr lang="fr-FR" sz="1400" dirty="0">
                    <a:latin typeface="Arial" panose="020B0604020202020204" pitchFamily="34" charset="0"/>
                    <a:cs typeface="Arial" panose="020B0604020202020204" pitchFamily="34" charset="0"/>
                  </a:rPr>
                  <a:t>Mon sapin mesure 18m de hauteur et sur le capteur il fait 90 pixels. La focale </a:t>
                </a:r>
                <a:r>
                  <a:rPr lang="fr-FR" sz="1400" i="1" dirty="0">
                    <a:latin typeface="Arial" panose="020B0604020202020204" pitchFamily="34" charset="0"/>
                    <a:cs typeface="Arial" panose="020B0604020202020204" pitchFamily="34" charset="0"/>
                  </a:rPr>
                  <a:t>f</a:t>
                </a:r>
                <a:r>
                  <a:rPr lang="fr-FR" sz="1400" dirty="0">
                    <a:latin typeface="Arial" panose="020B0604020202020204" pitchFamily="34" charset="0"/>
                    <a:cs typeface="Arial" panose="020B0604020202020204" pitchFamily="34" charset="0"/>
                  </a:rPr>
                  <a:t> est de 25. La taille d’un pixel du capteur est de  5,5µm (0.0055mm).</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précision (résolution spatiale) d’un pixel.</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distance du sapin par rapport à la caméra.</a:t>
                </a:r>
              </a:p>
              <a:p>
                <a:pPr algn="just"/>
                <a:endParaRPr lang="fr-FR" i="1" dirty="0">
                  <a:latin typeface="Arial" panose="020B0604020202020204" pitchFamily="34" charset="0"/>
                  <a:cs typeface="Arial" panose="020B0604020202020204" pitchFamily="34"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6069832" y="567863"/>
                <a:ext cx="5524568" cy="2179571"/>
              </a:xfrm>
              <a:prstGeom prst="rect">
                <a:avLst/>
              </a:prstGeom>
              <a:blipFill>
                <a:blip r:embed="rId12"/>
                <a:stretch>
                  <a:fillRect l="-993" t="-1397" r="-3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0879" y="443094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30944"/>
                <a:ext cx="2129173" cy="850939"/>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072011" y="3743292"/>
                <a:ext cx="3876381" cy="569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𝑏</m:t>
                      </m:r>
                      <m:r>
                        <a:rPr lang="fr-FR" sz="1600" b="0" i="1" smtClean="0">
                          <a:latin typeface="Cambria Math" panose="02040503050406030204" pitchFamily="18" charset="0"/>
                          <a:cs typeface="Arial" panose="020B0604020202020204" pitchFamily="34" charset="0"/>
                        </a:rPr>
                        <m:t>) </m:t>
                      </m:r>
                      <m:r>
                        <a:rPr lang="fr-FR" sz="1600" i="1" smtClean="0">
                          <a:latin typeface="Cambria Math" panose="02040503050406030204" pitchFamily="18" charset="0"/>
                          <a:cs typeface="Arial" panose="020B0604020202020204" pitchFamily="34" charset="0"/>
                        </a:rPr>
                        <m:t>𝛾</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𝐴</m:t>
                              </m:r>
                            </m:e>
                            <m:sup>
                              <m:r>
                                <a:rPr lang="fr-FR" sz="1600" i="1">
                                  <a:latin typeface="Cambria Math" panose="02040503050406030204" pitchFamily="18" charset="0"/>
                                  <a:cs typeface="Arial" panose="020B0604020202020204" pitchFamily="34" charset="0"/>
                                </a:rPr>
                                <m:t>′</m:t>
                              </m:r>
                            </m:sup>
                          </m:sSup>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𝐵</m:t>
                              </m:r>
                            </m:e>
                            <m:sup>
                              <m:r>
                                <a:rPr lang="fr-FR" sz="1600" i="1">
                                  <a:latin typeface="Cambria Math" panose="02040503050406030204" pitchFamily="18" charset="0"/>
                                  <a:cs typeface="Arial" panose="020B0604020202020204" pitchFamily="34" charset="0"/>
                                </a:rPr>
                                <m:t>′</m:t>
                              </m:r>
                            </m:sup>
                          </m:sSup>
                        </m:num>
                        <m:den>
                          <m:r>
                            <a:rPr lang="fr-FR" sz="1600" i="1">
                              <a:latin typeface="Cambria Math" panose="02040503050406030204" pitchFamily="18" charset="0"/>
                              <a:cs typeface="Arial" panose="020B0604020202020204" pitchFamily="34" charset="0"/>
                            </a:rPr>
                            <m:t>𝐴𝐵</m:t>
                          </m:r>
                        </m:den>
                      </m:f>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i="1">
                              <a:latin typeface="Cambria Math" panose="02040503050406030204" pitchFamily="18" charset="0"/>
                              <a:cs typeface="Arial" panose="020B0604020202020204" pitchFamily="34" charset="0"/>
                            </a:rPr>
                            <m:t> 9</m:t>
                          </m:r>
                          <m:r>
                            <a:rPr lang="fr-FR" sz="1600" b="0" i="1" smtClean="0">
                              <a:latin typeface="Cambria Math" panose="02040503050406030204" pitchFamily="18" charset="0"/>
                              <a:cs typeface="Arial" panose="020B0604020202020204" pitchFamily="34" charset="0"/>
                            </a:rPr>
                            <m:t>0</m:t>
                          </m:r>
                          <m:r>
                            <a:rPr lang="fr-FR" sz="1600" i="1">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0.0055</m:t>
                          </m:r>
                        </m:num>
                        <m:den>
                          <m:r>
                            <a:rPr lang="fr-FR" sz="1600" b="0" i="1" smtClean="0">
                              <a:latin typeface="Cambria Math" panose="02040503050406030204" pitchFamily="18" charset="0"/>
                              <a:cs typeface="Arial" panose="020B0604020202020204" pitchFamily="34" charset="0"/>
                            </a:rPr>
                            <m:t>18000</m:t>
                          </m:r>
                        </m:den>
                      </m:f>
                      <m:r>
                        <a:rPr lang="fr-FR" sz="1600" i="1">
                          <a:latin typeface="Cambria Math" panose="02040503050406030204" pitchFamily="18" charset="0"/>
                          <a:cs typeface="Arial" panose="020B0604020202020204" pitchFamily="34" charset="0"/>
                        </a:rPr>
                        <m:t>=2.75</m:t>
                      </m:r>
                      <m:r>
                        <a:rPr lang="fr-FR" sz="1600" i="1">
                          <a:latin typeface="Cambria Math" panose="02040503050406030204" pitchFamily="18" charset="0"/>
                          <a:cs typeface="Arial" panose="020B0604020202020204" pitchFamily="34" charset="0"/>
                        </a:rPr>
                        <m:t>𝑒</m:t>
                      </m:r>
                      <m:r>
                        <a:rPr lang="fr-FR" sz="1600" i="1">
                          <a:latin typeface="Cambria Math" panose="02040503050406030204" pitchFamily="18" charset="0"/>
                          <a:cs typeface="Arial" panose="020B0604020202020204" pitchFamily="34" charset="0"/>
                        </a:rPr>
                        <m:t>−05</m:t>
                      </m:r>
                    </m:oMath>
                  </m:oMathPara>
                </a14:m>
                <a:endParaRPr lang="fr-FR" sz="16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072011" y="3743292"/>
                <a:ext cx="3876381" cy="569258"/>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62299" y="4468457"/>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562299" y="4468457"/>
                <a:ext cx="1291058" cy="879664"/>
              </a:xfrm>
              <a:prstGeom prst="rect">
                <a:avLst/>
              </a:prstGeom>
              <a:blipFill>
                <a:blip r:embed="rId15"/>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70879" y="541624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70879" y="5416242"/>
                <a:ext cx="2118337" cy="668516"/>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275217" y="569524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3275217" y="5695240"/>
                <a:ext cx="2116925" cy="714683"/>
              </a:xfrm>
              <a:prstGeom prst="rect">
                <a:avLst/>
              </a:prstGeom>
              <a:blipFill>
                <a:blip r:embed="rId17"/>
                <a:stretch>
                  <a:fillRect/>
                </a:stretch>
              </a:blipFill>
            </p:spPr>
            <p:txBody>
              <a:bodyPr/>
              <a:lstStyle/>
              <a:p>
                <a:r>
                  <a:rPr lang="fr-FR">
                    <a:noFill/>
                  </a:rPr>
                  <a:t> </a:t>
                </a:r>
              </a:p>
            </p:txBody>
          </p:sp>
        </mc:Fallback>
      </mc:AlternateContent>
      <p:sp>
        <p:nvSpPr>
          <p:cNvPr id="4" name="Flèche vers le bas 3"/>
          <p:cNvSpPr/>
          <p:nvPr/>
        </p:nvSpPr>
        <p:spPr>
          <a:xfrm>
            <a:off x="4152529" y="5349527"/>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1" name="Rectangle 30"/>
              <p:cNvSpPr/>
              <p:nvPr/>
            </p:nvSpPr>
            <p:spPr>
              <a:xfrm>
                <a:off x="6123871" y="4497531"/>
                <a:ext cx="4837285"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b="0" i="0" smtClean="0">
                          <a:latin typeface="Cambria Math" panose="02040503050406030204" pitchFamily="18" charset="0"/>
                          <a:ea typeface="Cambria Math" panose="02040503050406030204" pitchFamily="18" charset="0"/>
                        </a:rPr>
                        <m:t>c</m:t>
                      </m:r>
                      <m:r>
                        <a:rPr lang="fr-FR" sz="1600" b="0" i="0" smtClean="0">
                          <a:latin typeface="Cambria Math" panose="02040503050406030204" pitchFamily="18" charset="0"/>
                          <a:ea typeface="Cambria Math" panose="02040503050406030204" pitchFamily="18" charset="0"/>
                        </a:rPr>
                        <m:t>) </m:t>
                      </m:r>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 </m:t>
                      </m:r>
                      <m:r>
                        <m:rPr>
                          <m:nor/>
                        </m:rPr>
                        <a:rPr lang="fr-FR" sz="1600">
                          <a:latin typeface="Cambria Math" panose="02040503050406030204" pitchFamily="18" charset="0"/>
                          <a:ea typeface="Cambria Math" panose="02040503050406030204" pitchFamily="18" charset="0"/>
                        </a:rPr>
                        <m:t>909115</m:t>
                      </m:r>
                      <m:r>
                        <m:rPr>
                          <m:nor/>
                        </m:rPr>
                        <a:rPr lang="fr-FR" sz="1600" b="0" i="0" smtClean="0">
                          <a:latin typeface="Cambria Math" panose="02040503050406030204" pitchFamily="18" charset="0"/>
                          <a:ea typeface="Cambria Math" panose="02040503050406030204" pitchFamily="18" charset="0"/>
                        </a:rPr>
                        <m:t>.90</m:t>
                      </m:r>
                      <m:r>
                        <m:rPr>
                          <m:nor/>
                        </m:rPr>
                        <a:rPr lang="fr-FR" sz="1600" b="0" i="0" smtClean="0">
                          <a:latin typeface="Cambria Math" panose="02040503050406030204" pitchFamily="18" charset="0"/>
                          <a:ea typeface="Cambria Math" panose="02040503050406030204" pitchFamily="18" charset="0"/>
                        </a:rPr>
                        <m:t>mm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6123871" y="4497531"/>
                <a:ext cx="4837285" cy="645561"/>
              </a:xfrm>
              <a:prstGeom prst="rect">
                <a:avLst/>
              </a:prstGeom>
              <a:blipFill>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347707" y="5117625"/>
                <a:ext cx="4218526"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a:latin typeface="Cambria Math" panose="02040503050406030204" pitchFamily="18" charset="0"/>
                          <a:ea typeface="Cambria Math" panose="02040503050406030204" pitchFamily="18" charset="0"/>
                        </a:rPr>
                        <m:t>909</m:t>
                      </m:r>
                      <m:r>
                        <m:rPr>
                          <m:nor/>
                        </m:rPr>
                        <a:rPr lang="fr-FR" sz="1600" b="0" i="0" smtClean="0">
                          <a:latin typeface="Cambria Math" panose="02040503050406030204" pitchFamily="18" charset="0"/>
                          <a:ea typeface="Cambria Math" panose="02040503050406030204" pitchFamily="18" charset="0"/>
                        </a:rPr>
                        <m:t>.</m:t>
                      </m:r>
                      <m:r>
                        <m:rPr>
                          <m:nor/>
                        </m:rPr>
                        <a:rPr lang="fr-FR" sz="1600">
                          <a:latin typeface="Cambria Math" panose="02040503050406030204" pitchFamily="18" charset="0"/>
                          <a:ea typeface="Cambria Math" panose="02040503050406030204" pitchFamily="18" charset="0"/>
                        </a:rPr>
                        <m:t>115</m:t>
                      </m:r>
                      <m:r>
                        <m:rPr>
                          <m:nor/>
                        </m:rPr>
                        <a:rPr lang="fr-FR" sz="1600" b="0" i="0" smtClean="0">
                          <a:latin typeface="Cambria Math" panose="02040503050406030204" pitchFamily="18" charset="0"/>
                          <a:ea typeface="Cambria Math" panose="02040503050406030204" pitchFamily="18" charset="0"/>
                        </a:rPr>
                        <m:t>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6347707" y="5117625"/>
                <a:ext cx="4218526" cy="645561"/>
              </a:xfrm>
              <a:prstGeom prst="rect">
                <a:avLst/>
              </a:prstGeom>
              <a:blipFill>
                <a:blip r:embed="rId19"/>
                <a:stretch>
                  <a:fillRect/>
                </a:stretch>
              </a:blipFill>
            </p:spPr>
            <p:txBody>
              <a:bodyPr/>
              <a:lstStyle/>
              <a:p>
                <a:r>
                  <a:rPr lang="fr-FR">
                    <a:noFill/>
                  </a:rPr>
                  <a:t> </a:t>
                </a:r>
              </a:p>
            </p:txBody>
          </p:sp>
        </mc:Fallback>
      </mc:AlternateContent>
      <p:sp>
        <p:nvSpPr>
          <p:cNvPr id="7" name="Rectangle 6"/>
          <p:cNvSpPr/>
          <p:nvPr/>
        </p:nvSpPr>
        <p:spPr>
          <a:xfrm>
            <a:off x="6069832" y="2719478"/>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endParaRPr lang="fr-FR"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6038783" y="3146847"/>
                <a:ext cx="492237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𝑎</m:t>
                      </m:r>
                      <m:r>
                        <a:rPr lang="fr-FR" sz="1600" i="1">
                          <a:latin typeface="Cambria Math" panose="02040503050406030204" pitchFamily="18" charset="0"/>
                          <a:cs typeface="Arial" panose="020B0604020202020204" pitchFamily="34" charset="0"/>
                        </a:rPr>
                        <m:t>)</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𝑟</m:t>
                      </m:r>
                      <m:r>
                        <a:rPr lang="fr-FR" sz="1600" b="0" i="1" smtClean="0">
                          <a:latin typeface="Cambria Math" panose="02040503050406030204" pitchFamily="18" charset="0"/>
                          <a:cs typeface="Arial" panose="020B0604020202020204" pitchFamily="34" charset="0"/>
                        </a:rPr>
                        <m:t>é</m:t>
                      </m:r>
                      <m:r>
                        <a:rPr lang="fr-FR" sz="1600" b="0" i="1" smtClean="0">
                          <a:latin typeface="Cambria Math" panose="02040503050406030204" pitchFamily="18" charset="0"/>
                          <a:cs typeface="Arial" panose="020B0604020202020204" pitchFamily="34" charset="0"/>
                        </a:rPr>
                        <m:t>𝑠𝑜𝑙𝑢𝑡𝑖𝑜𝑛</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𝑠𝑝𝑎𝑡𝑖𝑎𝑙𝑒</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b="0" i="1" smtClean="0">
                              <a:latin typeface="Cambria Math" panose="02040503050406030204" pitchFamily="18" charset="0"/>
                              <a:cs typeface="Arial" panose="020B0604020202020204" pitchFamily="34" charset="0"/>
                            </a:rPr>
                            <m:t>18</m:t>
                          </m:r>
                          <m:r>
                            <a:rPr lang="fr-FR" sz="1600" b="0" i="1" smtClean="0">
                              <a:latin typeface="Cambria Math" panose="02040503050406030204" pitchFamily="18" charset="0"/>
                              <a:cs typeface="Arial" panose="020B0604020202020204" pitchFamily="34" charset="0"/>
                            </a:rPr>
                            <m:t>𝑚</m:t>
                          </m:r>
                        </m:num>
                        <m:den>
                          <m:r>
                            <a:rPr lang="fr-FR" sz="1600" b="0" i="1" smtClean="0">
                              <a:latin typeface="Cambria Math" panose="02040503050406030204" pitchFamily="18" charset="0"/>
                              <a:cs typeface="Arial" panose="020B0604020202020204" pitchFamily="34" charset="0"/>
                            </a:rPr>
                            <m:t>90</m:t>
                          </m:r>
                          <m:r>
                            <a:rPr lang="fr-FR" sz="1600" b="0" i="1" smtClean="0">
                              <a:latin typeface="Cambria Math" panose="02040503050406030204" pitchFamily="18" charset="0"/>
                              <a:cs typeface="Arial" panose="020B0604020202020204" pitchFamily="34" charset="0"/>
                            </a:rPr>
                            <m:t>𝑝𝑖𝑥𝑒𝑙𝑠</m:t>
                          </m:r>
                        </m:den>
                      </m:f>
                      <m:r>
                        <a:rPr lang="fr-FR" sz="1600" b="0" i="1" smtClean="0">
                          <a:latin typeface="Cambria Math" panose="02040503050406030204" pitchFamily="18" charset="0"/>
                          <a:cs typeface="Arial" panose="020B0604020202020204" pitchFamily="34" charset="0"/>
                        </a:rPr>
                        <m:t>=0.2</m:t>
                      </m:r>
                      <m:r>
                        <a:rPr lang="fr-FR" sz="1600" b="0" i="1" smtClean="0">
                          <a:latin typeface="Cambria Math" panose="02040503050406030204" pitchFamily="18" charset="0"/>
                          <a:cs typeface="Arial" panose="020B0604020202020204" pitchFamily="34" charset="0"/>
                        </a:rPr>
                        <m:t>𝑚</m:t>
                      </m:r>
                      <m:r>
                        <a:rPr lang="fr-FR" sz="1600" b="0" i="1" smtClean="0">
                          <a:latin typeface="Cambria Math" panose="02040503050406030204" pitchFamily="18" charset="0"/>
                          <a:cs typeface="Arial" panose="020B0604020202020204" pitchFamily="34" charset="0"/>
                        </a:rPr>
                        <m:t>=200</m:t>
                      </m:r>
                      <m:r>
                        <a:rPr lang="fr-FR" sz="1600" b="0" i="1" smtClean="0">
                          <a:latin typeface="Cambria Math" panose="02040503050406030204" pitchFamily="18" charset="0"/>
                          <a:cs typeface="Arial" panose="020B0604020202020204" pitchFamily="34" charset="0"/>
                        </a:rPr>
                        <m:t>𝑚𝑚</m:t>
                      </m:r>
                    </m:oMath>
                  </m:oMathPara>
                </a14:m>
                <a:endParaRPr lang="fr-FR" sz="1600" dirty="0">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038783" y="3146847"/>
                <a:ext cx="4922373" cy="596445"/>
              </a:xfrm>
              <a:prstGeom prst="rect">
                <a:avLst/>
              </a:prstGeom>
              <a:blipFill>
                <a:blip r:embed="rId20"/>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08286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2" grpId="0"/>
      <p:bldP spid="7"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5552784"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Rectangle 16"/>
              <p:cNvSpPr/>
              <p:nvPr/>
            </p:nvSpPr>
            <p:spPr>
              <a:xfrm>
                <a:off x="770879" y="440136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01364"/>
                <a:ext cx="2129173" cy="850939"/>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427707" y="4417376"/>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427707" y="4417376"/>
                <a:ext cx="1291058" cy="879664"/>
              </a:xfrm>
              <a:prstGeom prst="rect">
                <a:avLst/>
              </a:prstGeom>
              <a:blipFill>
                <a:blip r:embed="rId9"/>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01016" y="556832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01016" y="5568322"/>
                <a:ext cx="2118337" cy="668516"/>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p:cNvSpPr txBox="1"/>
              <p:nvPr/>
            </p:nvSpPr>
            <p:spPr>
              <a:xfrm>
                <a:off x="6128937" y="299290"/>
                <a:ext cx="5977338" cy="4180119"/>
              </a:xfrm>
              <a:prstGeom prst="rect">
                <a:avLst/>
              </a:prstGeom>
              <a:noFill/>
            </p:spPr>
            <p:txBody>
              <a:bodyPr wrap="square" rtlCol="0">
                <a:spAutoFit/>
              </a:bodyPr>
              <a:lstStyle/>
              <a:p>
                <a:pPr algn="just"/>
                <a:endParaRPr lang="fr-FR" i="1" dirty="0">
                  <a:latin typeface="Arial" panose="020B0604020202020204" pitchFamily="34" charset="0"/>
                  <a:cs typeface="Arial" panose="020B0604020202020204" pitchFamily="34" charset="0"/>
                </a:endParaRPr>
              </a:p>
              <a:p>
                <a:pPr algn="just"/>
                <a:r>
                  <a:rPr lang="fr-FR" i="1" dirty="0">
                    <a:solidFill>
                      <a:schemeClr val="accent1"/>
                    </a:solidFill>
                    <a:latin typeface="Arial" panose="020B0604020202020204" pitchFamily="34" charset="0"/>
                    <a:cs typeface="Arial" panose="020B0604020202020204" pitchFamily="34" charset="0"/>
                  </a:rPr>
                  <a:t>Problème 2 : Boîte avec QR Code</a:t>
                </a:r>
              </a:p>
              <a:p>
                <a:r>
                  <a:rPr lang="fr-FR" sz="1400" dirty="0">
                    <a:latin typeface="Arial" panose="020B0604020202020204" pitchFamily="34" charset="0"/>
                    <a:cs typeface="Arial" panose="020B0604020202020204" pitchFamily="34" charset="0"/>
                  </a:rPr>
                  <a:t>Une boite de dimension 40cm x 30cm est scannée sur sa largeur de 30cm. Il faut au moins 750 pixels pour respecter la précision nécessaire à la lecture du </a:t>
                </a:r>
                <a:r>
                  <a:rPr lang="fr-FR" sz="1400" dirty="0" err="1">
                    <a:latin typeface="Arial" panose="020B0604020202020204" pitchFamily="34" charset="0"/>
                    <a:cs typeface="Arial" panose="020B0604020202020204" pitchFamily="34" charset="0"/>
                  </a:rPr>
                  <a:t>QRCode</a:t>
                </a:r>
                <a:r>
                  <a:rPr lang="fr-FR" sz="1400" dirty="0">
                    <a:latin typeface="Arial" panose="020B0604020202020204" pitchFamily="34" charset="0"/>
                    <a:cs typeface="Arial" panose="020B0604020202020204" pitchFamily="34" charset="0"/>
                  </a:rPr>
                  <a:t> sur la boite.  </a:t>
                </a:r>
              </a:p>
              <a:p>
                <a:r>
                  <a:rPr lang="fr-FR" sz="1400" dirty="0">
                    <a:latin typeface="Arial" panose="020B0604020202020204" pitchFamily="34" charset="0"/>
                    <a:cs typeface="Arial" panose="020B0604020202020204" pitchFamily="34" charset="0"/>
                  </a:rPr>
                  <a:t>La hauteur maximale disponible au dessus du carton est de 120cm.  </a:t>
                </a:r>
              </a:p>
              <a:p>
                <a:r>
                  <a:rPr lang="fr-FR" sz="1400" dirty="0">
                    <a:latin typeface="Arial" panose="020B0604020202020204" pitchFamily="34" charset="0"/>
                    <a:cs typeface="Arial" panose="020B0604020202020204" pitchFamily="34" charset="0"/>
                  </a:rPr>
                  <a:t>La documentation du capteur renseigne que la taille d'un pixel est de 3,4µm (0.0034mm).  </a:t>
                </a:r>
              </a:p>
              <a:p>
                <a:pPr algn="just"/>
                <a:endParaRPr lang="fr-FR" sz="1400" i="1" dirty="0">
                  <a:latin typeface="Arial" panose="020B0604020202020204" pitchFamily="34" charset="0"/>
                  <a:cs typeface="Arial" panose="020B0604020202020204" pitchFamily="34" charset="0"/>
                </a:endParaRPr>
              </a:p>
              <a:p>
                <a:pPr marL="342900" indent="-342900" algn="just">
                  <a:buAutoNum type="alphaLcParenR"/>
                </a:pPr>
                <a:r>
                  <a:rPr lang="fr-FR" sz="1400" i="1" dirty="0">
                    <a:latin typeface="Arial" panose="020B0604020202020204" pitchFamily="34" charset="0"/>
                    <a:cs typeface="Arial" panose="020B0604020202020204" pitchFamily="34" charset="0"/>
                  </a:rPr>
                  <a:t>Calculer la taille de l'image de la boîte projetée sur le capteur.</a:t>
                </a:r>
              </a:p>
              <a:p>
                <a:pPr marL="342900" indent="-342900" algn="just">
                  <a:buAutoNum type="alphaLcParenR"/>
                </a:pPr>
                <a:r>
                  <a:rPr lang="fr-FR" sz="1400" i="1" dirty="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a:latin typeface="Arial" panose="020B0604020202020204" pitchFamily="34" charset="0"/>
                    <a:cs typeface="Arial" panose="020B0604020202020204" pitchFamily="34" charset="0"/>
                  </a:rPr>
                  <a:t>.</a:t>
                </a:r>
              </a:p>
              <a:p>
                <a:pPr marL="342900" indent="-342900" algn="just">
                  <a:buAutoNum type="alphaLcParenR"/>
                </a:pPr>
                <a:r>
                  <a:rPr lang="fr-FR" sz="1400" i="1" dirty="0">
                    <a:latin typeface="Arial" panose="020B0604020202020204" pitchFamily="34" charset="0"/>
                    <a:cs typeface="Arial" panose="020B0604020202020204" pitchFamily="34" charset="0"/>
                  </a:rPr>
                  <a:t>Calculer la focale f’ pour une distance de travail maximale de 120cm.</a:t>
                </a:r>
              </a:p>
              <a:p>
                <a:pPr marL="342900" indent="-342900" algn="just">
                  <a:buAutoNum type="alphaLcParenR"/>
                </a:pPr>
                <a:r>
                  <a:rPr lang="fr-FR" sz="1400" i="1" dirty="0" err="1">
                    <a:latin typeface="Arial" panose="020B0604020202020204" pitchFamily="34" charset="0"/>
                    <a:cs typeface="Arial" panose="020B0604020202020204" pitchFamily="34" charset="0"/>
                  </a:rPr>
                  <a:t>Choisisser</a:t>
                </a:r>
                <a:r>
                  <a:rPr lang="fr-FR" sz="1400" i="1" dirty="0">
                    <a:latin typeface="Arial" panose="020B0604020202020204" pitchFamily="34" charset="0"/>
                    <a:cs typeface="Arial" panose="020B0604020202020204" pitchFamily="34" charset="0"/>
                  </a:rPr>
                  <a:t> la meilleure focale dans la liste suivante : 6, 8, 12, 16, 25, 35 (focales classiquement proposées chez les constructeurs). Calculer la position de la caméra avec la focale retenue.</a:t>
                </a:r>
              </a:p>
              <a:p>
                <a:pPr algn="just"/>
                <a:endParaRPr lang="fr-FR" sz="1400" i="1" dirty="0">
                  <a:solidFill>
                    <a:schemeClr val="accent1"/>
                  </a:solidFill>
                  <a:latin typeface="Arial" panose="020B0604020202020204" pitchFamily="34" charset="0"/>
                  <a:cs typeface="Arial" panose="020B0604020202020204" pitchFamily="34" charset="0"/>
                </a:endParaRPr>
              </a:p>
              <a:p>
                <a:pPr algn="just"/>
                <a:endParaRPr lang="fr-FR" sz="1400" i="1" dirty="0">
                  <a:latin typeface="Arial" panose="020B0604020202020204" pitchFamily="34" charset="0"/>
                  <a:cs typeface="Arial" panose="020B0604020202020204" pitchFamily="34" charset="0"/>
                </a:endParaRPr>
              </a:p>
              <a:p>
                <a:pPr algn="just"/>
                <a:r>
                  <a:rPr lang="fr-FR" i="1" dirty="0">
                    <a:latin typeface="Arial" panose="020B0604020202020204" pitchFamily="34" charset="0"/>
                    <a:cs typeface="Arial" panose="020B0604020202020204" pitchFamily="34" charset="0"/>
                  </a:rPr>
                  <a:t> </a:t>
                </a:r>
              </a:p>
            </p:txBody>
          </p:sp>
        </mc:Choice>
        <mc:Fallback xmlns="">
          <p:sp>
            <p:nvSpPr>
              <p:cNvPr id="19" name="ZoneTexte 18"/>
              <p:cNvSpPr txBox="1">
                <a:spLocks noRot="1" noChangeAspect="1" noMove="1" noResize="1" noEditPoints="1" noAdjustHandles="1" noChangeArrowheads="1" noChangeShapeType="1" noTextEdit="1"/>
              </p:cNvSpPr>
              <p:nvPr/>
            </p:nvSpPr>
            <p:spPr>
              <a:xfrm>
                <a:off x="6128937" y="299290"/>
                <a:ext cx="5977338" cy="4180119"/>
              </a:xfrm>
              <a:prstGeom prst="rect">
                <a:avLst/>
              </a:prstGeom>
              <a:blipFill>
                <a:blip r:embed="rId11"/>
                <a:stretch>
                  <a:fillRect l="-815" r="-714"/>
                </a:stretch>
              </a:blipFill>
            </p:spPr>
            <p:txBody>
              <a:bodyPr/>
              <a:lstStyle/>
              <a:p>
                <a:r>
                  <a:rPr lang="fr-FR">
                    <a:noFill/>
                  </a:rPr>
                  <a:t> </a:t>
                </a:r>
              </a:p>
            </p:txBody>
          </p:sp>
        </mc:Fallback>
      </mc:AlternateContent>
      <p:grpSp>
        <p:nvGrpSpPr>
          <p:cNvPr id="7" name="Groupe 6"/>
          <p:cNvGrpSpPr/>
          <p:nvPr/>
        </p:nvGrpSpPr>
        <p:grpSpPr>
          <a:xfrm rot="5400000">
            <a:off x="-1210077" y="1809041"/>
            <a:ext cx="1747706" cy="2426300"/>
            <a:chOff x="155177" y="2156812"/>
            <a:chExt cx="719185" cy="1526598"/>
          </a:xfrm>
        </p:grpSpPr>
        <p:pic>
          <p:nvPicPr>
            <p:cNvPr id="4" name="Image 3"/>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155177" y="2156812"/>
              <a:ext cx="719185" cy="1526598"/>
            </a:xfrm>
            <a:prstGeom prst="rect">
              <a:avLst/>
            </a:prstGeom>
          </p:spPr>
        </p:pic>
        <p:pic>
          <p:nvPicPr>
            <p:cNvPr id="2052" name="Picture 4" descr="https://t3.gstatic.com/licensed-image?q=tbn:ANd9GcSh-wrQu254qFaRcoYktJ5QmUhmuUedlbeMaQeaozAVD4lh4ICsGdBNubZ8UlMvWjKC"/>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55177" y="2157841"/>
              <a:ext cx="350486" cy="504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e 30"/>
          <p:cNvGrpSpPr/>
          <p:nvPr/>
        </p:nvGrpSpPr>
        <p:grpSpPr>
          <a:xfrm flipH="1" flipV="1">
            <a:off x="4567499" y="2459514"/>
            <a:ext cx="1098073" cy="974598"/>
            <a:chOff x="159809" y="2196492"/>
            <a:chExt cx="766629" cy="1039270"/>
          </a:xfrm>
        </p:grpSpPr>
        <p:pic>
          <p:nvPicPr>
            <p:cNvPr id="32" name="Image 31"/>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159809" y="2196492"/>
              <a:ext cx="761486" cy="1039270"/>
            </a:xfrm>
            <a:prstGeom prst="rect">
              <a:avLst/>
            </a:prstGeom>
          </p:spPr>
        </p:pic>
        <p:pic>
          <p:nvPicPr>
            <p:cNvPr id="33" name="Picture 4" descr="https://t3.gstatic.com/licensed-image?q=tbn:ANd9GcSh-wrQu254qFaRcoYktJ5QmUhmuUedlbeMaQeaozAVD4lh4ICsGdBNubZ8UlMvWjKC"/>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rot="10800000" flipV="1">
              <a:off x="604186" y="2196493"/>
              <a:ext cx="322252" cy="50332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 name="Rectangle 8"/>
              <p:cNvSpPr/>
              <p:nvPr/>
            </p:nvSpPr>
            <p:spPr>
              <a:xfrm>
                <a:off x="4344211" y="2612367"/>
                <a:ext cx="527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A</m:t>
                      </m:r>
                      <m:r>
                        <a:rPr lang="fr-FR" b="0" i="0" smtClean="0">
                          <a:latin typeface="Cambria Math" panose="02040503050406030204" pitchFamily="18" charset="0"/>
                        </a:rPr>
                        <m:t>′</m:t>
                      </m:r>
                    </m:oMath>
                  </m:oMathPara>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4344211" y="2612367"/>
                <a:ext cx="527709" cy="369332"/>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128937" y="4246278"/>
                <a:ext cx="38129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cs typeface="Arial" panose="020B0604020202020204" pitchFamily="34" charset="0"/>
                        </a:rPr>
                        <m:t>𝑎</m:t>
                      </m:r>
                      <m:r>
                        <a:rPr lang="fr-FR"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fr-FR" i="1" smtClean="0">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r>
                        <a:rPr lang="fr-FR" b="0" i="1" smtClean="0">
                          <a:latin typeface="Cambria Math" panose="02040503050406030204" pitchFamily="18" charset="0"/>
                          <a:ea typeface="Cambria Math" panose="02040503050406030204" pitchFamily="18" charset="0"/>
                          <a:cs typeface="Arial" panose="020B0604020202020204" pitchFamily="34" charset="0"/>
                        </a:rPr>
                        <m:t>=750∗0.0034=2.55 </m:t>
                      </m:r>
                      <m:r>
                        <a:rPr lang="fr-FR" b="0" i="1" smtClean="0">
                          <a:latin typeface="Cambria Math" panose="02040503050406030204" pitchFamily="18" charset="0"/>
                          <a:ea typeface="Cambria Math" panose="02040503050406030204" pitchFamily="18" charset="0"/>
                          <a:cs typeface="Arial" panose="020B0604020202020204" pitchFamily="34" charset="0"/>
                        </a:rPr>
                        <m:t>𝑚𝑚</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28937" y="4246278"/>
                <a:ext cx="3812903" cy="369332"/>
              </a:xfrm>
              <a:prstGeom prst="rect">
                <a:avLst/>
              </a:prstGeom>
              <a:blipFill>
                <a:blip r:embed="rId16"/>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207731" y="4615610"/>
                <a:ext cx="2848152" cy="522515"/>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𝑏</m:t>
                    </m:r>
                    <m:r>
                      <a:rPr lang="fr-FR" b="0" i="1" smtClean="0">
                        <a:latin typeface="Cambria Math" panose="02040503050406030204" pitchFamily="18" charset="0"/>
                        <a:ea typeface="Cambria Math" panose="02040503050406030204" pitchFamily="18" charset="0"/>
                      </a:rPr>
                      <m:t>) </m:t>
                    </m:r>
                    <m:r>
                      <a:rPr lang="fr-FR" i="1" smtClean="0">
                        <a:latin typeface="Cambria Math" panose="02040503050406030204" pitchFamily="18" charset="0"/>
                        <a:ea typeface="Cambria Math" panose="02040503050406030204" pitchFamily="18" charset="0"/>
                      </a:rPr>
                      <m:t>𝛾</m:t>
                    </m:r>
                    <m:r>
                      <a:rPr lang="fr-FR" i="1">
                        <a:latin typeface="Cambria Math" panose="02040503050406030204" pitchFamily="18" charset="0"/>
                        <a:ea typeface="Cambria Math" panose="02040503050406030204" pitchFamily="18" charset="0"/>
                        <a:cs typeface="Arial" panose="020B0604020202020204" pitchFamily="34" charset="0"/>
                      </a:rPr>
                      <m:t>=</m:t>
                    </m:r>
                    <m:f>
                      <m:fPr>
                        <m:ctrlPr>
                          <a:rPr lang="fr-FR" i="1">
                            <a:latin typeface="Cambria Math" panose="02040503050406030204" pitchFamily="18" charset="0"/>
                            <a:ea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num>
                      <m:den>
                        <m:r>
                          <a:rPr lang="fr-FR" i="1">
                            <a:latin typeface="Cambria Math" panose="02040503050406030204" pitchFamily="18" charset="0"/>
                            <a:ea typeface="Cambria Math" panose="02040503050406030204" pitchFamily="18" charset="0"/>
                            <a:cs typeface="Arial" panose="020B0604020202020204" pitchFamily="34" charset="0"/>
                          </a:rPr>
                          <m:t>𝐴𝐵</m:t>
                        </m:r>
                      </m:den>
                    </m:f>
                  </m:oMath>
                </a14:m>
                <a:r>
                  <a:rPr lang="fr-FR" dirty="0">
                    <a:latin typeface="Cambria Math" panose="02040503050406030204" pitchFamily="18" charset="0"/>
                    <a:ea typeface="Cambria Math" panose="02040503050406030204" pitchFamily="18" charset="0"/>
                  </a:rPr>
                  <a:t> = </a:t>
                </a:r>
                <a14:m>
                  <m:oMath xmlns:m="http://schemas.openxmlformats.org/officeDocument/2006/math">
                    <m:f>
                      <m:fPr>
                        <m:ctrlPr>
                          <a:rPr lang="fr-FR" b="0" i="1" smtClean="0">
                            <a:latin typeface="Cambria Math" panose="02040503050406030204" pitchFamily="18" charset="0"/>
                            <a:ea typeface="Cambria Math" panose="02040503050406030204" pitchFamily="18" charset="0"/>
                            <a:cs typeface="Arial" panose="020B0604020202020204" pitchFamily="34" charset="0"/>
                          </a:rPr>
                        </m:ctrlPr>
                      </m:fPr>
                      <m:num>
                        <m:r>
                          <a:rPr lang="fr-FR" i="1">
                            <a:latin typeface="Cambria Math" panose="02040503050406030204" pitchFamily="18" charset="0"/>
                            <a:ea typeface="Cambria Math" panose="02040503050406030204" pitchFamily="18" charset="0"/>
                            <a:cs typeface="Arial" panose="020B0604020202020204" pitchFamily="34" charset="0"/>
                          </a:rPr>
                          <m:t>2.55</m:t>
                        </m:r>
                      </m:num>
                      <m:den>
                        <m:r>
                          <a:rPr lang="fr-FR" b="0" i="1" smtClean="0">
                            <a:latin typeface="Cambria Math" panose="02040503050406030204" pitchFamily="18" charset="0"/>
                            <a:ea typeface="Cambria Math" panose="02040503050406030204" pitchFamily="18" charset="0"/>
                            <a:cs typeface="Arial" panose="020B0604020202020204" pitchFamily="34" charset="0"/>
                          </a:rPr>
                          <m:t>300</m:t>
                        </m:r>
                      </m:den>
                    </m:f>
                    <m:r>
                      <a:rPr lang="fr-FR" i="1">
                        <a:latin typeface="Cambria Math" panose="02040503050406030204" pitchFamily="18" charset="0"/>
                        <a:ea typeface="Cambria Math" panose="02040503050406030204" pitchFamily="18" charset="0"/>
                        <a:cs typeface="Arial" panose="020B0604020202020204" pitchFamily="34" charset="0"/>
                      </a:rPr>
                      <m:t>=0.00</m:t>
                    </m:r>
                    <m:r>
                      <a:rPr lang="fr-FR" b="0" i="1" smtClean="0">
                        <a:latin typeface="Cambria Math" panose="02040503050406030204" pitchFamily="18" charset="0"/>
                        <a:ea typeface="Cambria Math" panose="02040503050406030204" pitchFamily="18" charset="0"/>
                        <a:cs typeface="Arial" panose="020B0604020202020204" pitchFamily="34" charset="0"/>
                      </a:rPr>
                      <m:t>8</m:t>
                    </m:r>
                    <m:r>
                      <a:rPr lang="fr-FR" i="1">
                        <a:latin typeface="Cambria Math" panose="02040503050406030204" pitchFamily="18" charset="0"/>
                        <a:ea typeface="Cambria Math" panose="02040503050406030204" pitchFamily="18" charset="0"/>
                        <a:cs typeface="Arial" panose="020B0604020202020204" pitchFamily="34" charset="0"/>
                      </a:rPr>
                      <m:t>5</m:t>
                    </m:r>
                  </m:oMath>
                </a14:m>
                <a:endParaRPr lang="fr-FR" dirty="0">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07731" y="4615610"/>
                <a:ext cx="2848152" cy="522515"/>
              </a:xfrm>
              <a:prstGeom prst="rect">
                <a:avLst/>
              </a:prstGeom>
              <a:blipFill>
                <a:blip r:embed="rId17"/>
                <a:stretch>
                  <a:fillRect b="-46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6188296" y="5073174"/>
                <a:ext cx="3369449" cy="626646"/>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m:t>
                    </m:r>
                    <m:r>
                      <a:rPr lang="fr-FR" b="0" i="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OA</m:t>
                        </m:r>
                      </m:num>
                      <m:den>
                        <m:f>
                          <m:fPr>
                            <m:ctrlPr>
                              <a:rPr lang="fr-FR" i="1">
                                <a:latin typeface="Cambria Math" panose="02040503050406030204" pitchFamily="18" charset="0"/>
                                <a:ea typeface="Cambria Math" panose="02040503050406030204" pitchFamily="18" charset="0"/>
                              </a:rPr>
                            </m:ctrlPr>
                          </m:fPr>
                          <m:num>
                            <m:r>
                              <a:rPr lang="fr-FR" b="0" i="0" smtClean="0">
                                <a:latin typeface="Cambria Math" panose="02040503050406030204" pitchFamily="18" charset="0"/>
                                <a:ea typeface="Cambria Math" panose="02040503050406030204" pitchFamily="18" charset="0"/>
                              </a:rPr>
                              <m:t>1</m:t>
                            </m:r>
                          </m:num>
                          <m:den>
                            <m:r>
                              <m:rPr>
                                <m:sty m:val="p"/>
                              </m:rPr>
                              <a:rPr lang="fr-FR" b="0" i="0">
                                <a:latin typeface="Cambria Math" panose="02040503050406030204" pitchFamily="18" charset="0"/>
                                <a:ea typeface="Cambria Math" panose="02040503050406030204" pitchFamily="18" charset="0"/>
                              </a:rPr>
                              <m:t>γ</m:t>
                            </m:r>
                          </m:den>
                        </m:f>
                        <m:r>
                          <a:rPr lang="fr-FR" b="0"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m:t>
                        </m:r>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1200</m:t>
                        </m:r>
                      </m:num>
                      <m:den>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cs typeface="Arial" panose="020B0604020202020204" pitchFamily="34" charset="0"/>
                              </a:rPr>
                              <m:t>0.0085</m:t>
                            </m:r>
                          </m:den>
                        </m:f>
                        <m:r>
                          <a:rPr lang="fr-FR" b="0" i="1" smtClean="0">
                            <a:latin typeface="Cambria Math" panose="02040503050406030204" pitchFamily="18" charset="0"/>
                            <a:ea typeface="Cambria Math" panose="02040503050406030204" pitchFamily="18" charset="0"/>
                          </a:rPr>
                          <m:t>+1</m:t>
                        </m:r>
                      </m:den>
                    </m:f>
                  </m:oMath>
                </a14:m>
                <a:r>
                  <a:rPr lang="fr-FR" dirty="0">
                    <a:latin typeface="Cambria Math" panose="02040503050406030204" pitchFamily="18" charset="0"/>
                    <a:ea typeface="Cambria Math" panose="02040503050406030204" pitchFamily="18" charset="0"/>
                  </a:rPr>
                  <a:t> = 10.11mm</a:t>
                </a:r>
              </a:p>
            </p:txBody>
          </p:sp>
        </mc:Choice>
        <mc:Fallback xmlns="">
          <p:sp>
            <p:nvSpPr>
              <p:cNvPr id="35" name="Rectangle 34"/>
              <p:cNvSpPr>
                <a:spLocks noRot="1" noChangeAspect="1" noMove="1" noResize="1" noEditPoints="1" noAdjustHandles="1" noChangeArrowheads="1" noChangeShapeType="1" noTextEdit="1"/>
              </p:cNvSpPr>
              <p:nvPr/>
            </p:nvSpPr>
            <p:spPr>
              <a:xfrm>
                <a:off x="6188296" y="5073174"/>
                <a:ext cx="3369449" cy="626646"/>
              </a:xfrm>
              <a:prstGeom prst="rect">
                <a:avLst/>
              </a:prstGeom>
              <a:blipFill>
                <a:blip r:embed="rId18"/>
                <a:stretch>
                  <a:fillRect r="-1085" b="-971"/>
                </a:stretch>
              </a:blipFill>
            </p:spPr>
            <p:txBody>
              <a:bodyPr/>
              <a:lstStyle/>
              <a:p>
                <a:r>
                  <a:rPr lang="fr-FR">
                    <a:noFill/>
                  </a:rPr>
                  <a:t> </a:t>
                </a:r>
              </a:p>
            </p:txBody>
          </p:sp>
        </mc:Fallback>
      </mc:AlternateContent>
      <p:sp>
        <p:nvSpPr>
          <p:cNvPr id="14" name="Rectangle 13"/>
          <p:cNvSpPr/>
          <p:nvPr/>
        </p:nvSpPr>
        <p:spPr>
          <a:xfrm>
            <a:off x="6128937" y="3682727"/>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p>
        </p:txBody>
      </p:sp>
      <mc:AlternateContent xmlns:mc="http://schemas.openxmlformats.org/markup-compatibility/2006" xmlns:a14="http://schemas.microsoft.com/office/drawing/2010/main">
        <mc:Choice Requires="a14">
          <p:sp>
            <p:nvSpPr>
              <p:cNvPr id="36" name="Rectangle 35"/>
              <p:cNvSpPr/>
              <p:nvPr/>
            </p:nvSpPr>
            <p:spPr>
              <a:xfrm>
                <a:off x="6128937" y="5663667"/>
                <a:ext cx="533857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 </m:t>
                      </m:r>
                      <m:r>
                        <m:rPr>
                          <m:sty m:val="p"/>
                        </m:rPr>
                        <a:rPr lang="fr-FR">
                          <a:latin typeface="Cambria Math" panose="02040503050406030204" pitchFamily="18" charset="0"/>
                          <a:ea typeface="Cambria Math" panose="02040503050406030204" pitchFamily="18" charset="0"/>
                        </a:rPr>
                        <m:t>OA</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a:latin typeface="Cambria Math" panose="02040503050406030204" pitchFamily="18" charset="0"/>
                                  <a:ea typeface="Cambria Math" panose="02040503050406030204" pitchFamily="18" charset="0"/>
                                </a:rPr>
                                <m:t>1</m:t>
                              </m:r>
                            </m:num>
                            <m:den>
                              <m:r>
                                <m:rPr>
                                  <m:sty m:val="p"/>
                                </m:rPr>
                                <a:rPr lang="fr-FR">
                                  <a:latin typeface="Cambria Math" panose="02040503050406030204" pitchFamily="18" charset="0"/>
                                  <a:ea typeface="Cambria Math" panose="02040503050406030204" pitchFamily="18" charset="0"/>
                                </a:rPr>
                                <m:t>γ</m:t>
                              </m:r>
                            </m:den>
                          </m:f>
                          <m:r>
                            <a:rPr lang="fr-FR">
                              <a:latin typeface="Cambria Math" panose="02040503050406030204" pitchFamily="18" charset="0"/>
                              <a:ea typeface="Cambria Math" panose="02040503050406030204" pitchFamily="18" charset="0"/>
                            </a:rPr>
                            <m:t>+1</m:t>
                          </m:r>
                        </m:e>
                      </m:d>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0.0085</m:t>
                              </m:r>
                            </m:den>
                          </m:f>
                          <m:r>
                            <a:rPr lang="fr-FR" b="0" i="1" smtClean="0">
                              <a:latin typeface="Cambria Math" panose="02040503050406030204" pitchFamily="18" charset="0"/>
                              <a:ea typeface="Cambria Math" panose="02040503050406030204" pitchFamily="18" charset="0"/>
                            </a:rPr>
                            <m:t>+1</m:t>
                          </m:r>
                        </m:e>
                      </m:d>
                      <m:r>
                        <a:rPr lang="fr-FR" b="0" i="1" smtClean="0">
                          <a:latin typeface="Cambria Math" panose="02040503050406030204" pitchFamily="18" charset="0"/>
                          <a:ea typeface="Cambria Math" panose="02040503050406030204" pitchFamily="18" charset="0"/>
                        </a:rPr>
                        <m:t>∗8</m:t>
                      </m:r>
                      <m:r>
                        <a:rPr lang="fr-FR" b="0" i="0" smtClean="0">
                          <a:latin typeface="Cambria Math" panose="02040503050406030204" pitchFamily="18" charset="0"/>
                          <a:ea typeface="Cambria Math" panose="02040503050406030204" pitchFamily="18" charset="0"/>
                        </a:rPr>
                        <m:t>=949</m:t>
                      </m:r>
                      <m:r>
                        <m:rPr>
                          <m:sty m:val="p"/>
                        </m:rPr>
                        <a:rPr lang="fr-FR" b="0" i="0" smtClean="0">
                          <a:latin typeface="Cambria Math" panose="02040503050406030204" pitchFamily="18" charset="0"/>
                          <a:ea typeface="Cambria Math" panose="02040503050406030204" pitchFamily="18" charset="0"/>
                        </a:rPr>
                        <m:t>mm</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128937" y="5663667"/>
                <a:ext cx="5338577" cy="714683"/>
              </a:xfrm>
              <a:prstGeom prst="rect">
                <a:avLst/>
              </a:prstGeom>
              <a:blipFill>
                <a:blip r:embed="rId1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086431" y="569982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3086431" y="5699820"/>
                <a:ext cx="2116925" cy="714683"/>
              </a:xfrm>
              <a:prstGeom prst="rect">
                <a:avLst/>
              </a:prstGeom>
              <a:blipFill>
                <a:blip r:embed="rId20"/>
                <a:stretch>
                  <a:fillRect/>
                </a:stretch>
              </a:blipFill>
            </p:spPr>
            <p:txBody>
              <a:bodyPr/>
              <a:lstStyle/>
              <a:p>
                <a:r>
                  <a:rPr lang="fr-FR">
                    <a:noFill/>
                  </a:rPr>
                  <a:t> </a:t>
                </a:r>
              </a:p>
            </p:txBody>
          </p:sp>
        </mc:Fallback>
      </mc:AlternateContent>
      <p:sp>
        <p:nvSpPr>
          <p:cNvPr id="38" name="Flèche vers le bas 37"/>
          <p:cNvSpPr/>
          <p:nvPr/>
        </p:nvSpPr>
        <p:spPr>
          <a:xfrm>
            <a:off x="4031524" y="5380380"/>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8" name="Rectangle 27"/>
              <p:cNvSpPr/>
              <p:nvPr/>
            </p:nvSpPr>
            <p:spPr>
              <a:xfrm>
                <a:off x="4294163" y="3487031"/>
                <a:ext cx="524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B</m:t>
                      </m:r>
                      <m:r>
                        <a:rPr lang="fr-FR" b="0" i="0" smtClean="0">
                          <a:latin typeface="Cambria Math" panose="02040503050406030204" pitchFamily="18" charset="0"/>
                        </a:rPr>
                        <m:t>′</m:t>
                      </m:r>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4294163" y="3487031"/>
                <a:ext cx="524503" cy="369332"/>
              </a:xfrm>
              <a:prstGeom prst="rect">
                <a:avLst/>
              </a:prstGeom>
              <a:blipFill>
                <a:blip r:embed="rId21"/>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82759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5" grpId="0"/>
      <p:bldP spid="14"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a:t>TD2 : Exercice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https://p1.storage.canalblog.com/12/37/1454409/112597533_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50768" y="994766"/>
            <a:ext cx="7585040" cy="42665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910426" y="515151"/>
            <a:ext cx="3784394" cy="923330"/>
          </a:xfrm>
          <a:prstGeom prst="rect">
            <a:avLst/>
          </a:prstGeom>
        </p:spPr>
        <p:txBody>
          <a:bodyPr wrap="square">
            <a:spAutoFit/>
          </a:bodyPr>
          <a:lstStyle/>
          <a:p>
            <a:pPr algn="just"/>
            <a:r>
              <a:rPr lang="fr-FR" i="1" dirty="0">
                <a:solidFill>
                  <a:schemeClr val="accent1"/>
                </a:solidFill>
                <a:latin typeface="Arial" panose="020B0604020202020204" pitchFamily="34" charset="0"/>
                <a:cs typeface="Arial" panose="020B0604020202020204" pitchFamily="34" charset="0"/>
              </a:rPr>
              <a:t>Peut-on calculer la hauteur de l’éolienne avec deux de ces images ?</a:t>
            </a:r>
          </a:p>
        </p:txBody>
      </p:sp>
      <mc:AlternateContent xmlns:mc="http://schemas.openxmlformats.org/markup-compatibility/2006" xmlns:a14="http://schemas.microsoft.com/office/drawing/2010/main">
        <mc:Choice Requires="a14">
          <p:sp>
            <p:nvSpPr>
              <p:cNvPr id="32" name="Rectangle 31"/>
              <p:cNvSpPr/>
              <p:nvPr/>
            </p:nvSpPr>
            <p:spPr>
              <a:xfrm>
                <a:off x="7722734" y="1618584"/>
                <a:ext cx="203369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i="1">
                                      <a:latin typeface="Cambria Math" panose="02040503050406030204" pitchFamily="18" charset="0"/>
                                    </a:rPr>
                                    <m:t>1</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1</m:t>
                          </m:r>
                        </m:sub>
                      </m:sSub>
                      <m:r>
                        <a:rPr lang="fr-FR" sz="1600" b="0" i="1" smtClean="0">
                          <a:latin typeface="Cambria Math" panose="02040503050406030204" pitchFamily="18" charset="0"/>
                        </a:rPr>
                        <m:t> </m:t>
                      </m:r>
                    </m:oMath>
                  </m:oMathPara>
                </a14:m>
                <a:endParaRPr lang="fr-FR" sz="1600" dirty="0"/>
              </a:p>
            </p:txBody>
          </p:sp>
        </mc:Choice>
        <mc:Fallback xmlns="">
          <p:sp>
            <p:nvSpPr>
              <p:cNvPr id="32" name="Rectangle 31"/>
              <p:cNvSpPr>
                <a:spLocks noRot="1" noChangeAspect="1" noMove="1" noResize="1" noEditPoints="1" noAdjustHandles="1" noChangeArrowheads="1" noChangeShapeType="1" noTextEdit="1"/>
              </p:cNvSpPr>
              <p:nvPr/>
            </p:nvSpPr>
            <p:spPr>
              <a:xfrm>
                <a:off x="7722734" y="1618584"/>
                <a:ext cx="2033698" cy="64556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9903509" y="1618584"/>
                <a:ext cx="204318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b="0" i="1" smtClean="0">
                                      <a:latin typeface="Cambria Math" panose="02040503050406030204" pitchFamily="18" charset="0"/>
                                    </a:rPr>
                                    <m:t>2</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2</m:t>
                          </m:r>
                        </m:sub>
                      </m:sSub>
                      <m:r>
                        <a:rPr lang="fr-FR" sz="1600" b="0" i="1" smtClean="0">
                          <a:latin typeface="Cambria Math" panose="02040503050406030204" pitchFamily="18" charset="0"/>
                        </a:rPr>
                        <m:t> </m:t>
                      </m:r>
                    </m:oMath>
                  </m:oMathPara>
                </a14:m>
                <a:endParaRPr lang="fr-FR" sz="1600" dirty="0"/>
              </a:p>
            </p:txBody>
          </p:sp>
        </mc:Choice>
        <mc:Fallback xmlns="">
          <p:sp>
            <p:nvSpPr>
              <p:cNvPr id="34" name="Rectangle 33"/>
              <p:cNvSpPr>
                <a:spLocks noRot="1" noChangeAspect="1" noMove="1" noResize="1" noEditPoints="1" noAdjustHandles="1" noChangeArrowheads="1" noChangeShapeType="1" noTextEdit="1"/>
              </p:cNvSpPr>
              <p:nvPr/>
            </p:nvSpPr>
            <p:spPr>
              <a:xfrm>
                <a:off x="9903509" y="1618584"/>
                <a:ext cx="2043188" cy="64556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231335" y="2444248"/>
                <a:ext cx="1525097" cy="522515"/>
              </a:xfrm>
              <a:prstGeom prst="rect">
                <a:avLst/>
              </a:prstGeom>
            </p:spPr>
            <p:txBody>
              <a:bodyPr wrap="none">
                <a:spAutoFit/>
              </a:bodyPr>
              <a:lstStyle/>
              <a:p>
                <a14:m>
                  <m:oMath xmlns:m="http://schemas.openxmlformats.org/officeDocument/2006/math">
                    <m:r>
                      <a:rPr lang="fr-FR" i="1" smtClean="0">
                        <a:latin typeface="Cambria Math" panose="02040503050406030204" pitchFamily="18" charset="0"/>
                        <a:cs typeface="Arial" panose="020B0604020202020204" pitchFamily="34" charset="0"/>
                      </a:rPr>
                      <m:t>𝛾</m:t>
                    </m:r>
                    <m:r>
                      <a:rPr lang="fr-FR" i="1">
                        <a:latin typeface="Cambria Math" panose="02040503050406030204" pitchFamily="18" charset="0"/>
                        <a:cs typeface="Arial" panose="020B0604020202020204" pitchFamily="34" charset="0"/>
                      </a:rPr>
                      <m:t>=</m:t>
                    </m:r>
                    <m:f>
                      <m:fPr>
                        <m:ctrlPr>
                          <a:rPr lang="fr-FR" i="1">
                            <a:latin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𝐴</m:t>
                            </m:r>
                          </m:e>
                          <m:sup>
                            <m:r>
                              <a:rPr lang="fr-FR" i="1">
                                <a:latin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𝐵</m:t>
                            </m:r>
                          </m:e>
                          <m:sup>
                            <m:r>
                              <a:rPr lang="fr-FR" i="1">
                                <a:latin typeface="Cambria Math" panose="02040503050406030204" pitchFamily="18" charset="0"/>
                                <a:cs typeface="Arial" panose="020B0604020202020204" pitchFamily="34" charset="0"/>
                              </a:rPr>
                              <m:t>′</m:t>
                            </m:r>
                          </m:sup>
                        </m:sSup>
                      </m:num>
                      <m:den>
                        <m:r>
                          <a:rPr lang="fr-FR" i="1">
                            <a:latin typeface="Cambria Math" panose="02040503050406030204" pitchFamily="18" charset="0"/>
                            <a:cs typeface="Arial" panose="020B0604020202020204" pitchFamily="34" charset="0"/>
                          </a:rPr>
                          <m:t>𝐴𝐵</m:t>
                        </m:r>
                      </m:den>
                    </m:f>
                  </m:oMath>
                </a14:m>
                <a:r>
                  <a:rPr lang="fr-FR" dirty="0"/>
                  <a:t> = </a:t>
                </a:r>
                <a14:m>
                  <m:oMath xmlns:m="http://schemas.openxmlformats.org/officeDocument/2006/math">
                    <m:f>
                      <m:fPr>
                        <m:ctrlPr>
                          <a:rPr lang="fr-FR" i="1">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h</m:t>
                        </m:r>
                      </m:num>
                      <m:den>
                        <m:r>
                          <a:rPr lang="fr-FR" b="0" i="1" smtClean="0">
                            <a:latin typeface="Cambria Math" panose="02040503050406030204" pitchFamily="18" charset="0"/>
                            <a:cs typeface="Arial" panose="020B0604020202020204" pitchFamily="34" charset="0"/>
                          </a:rPr>
                          <m:t>𝐻</m:t>
                        </m:r>
                      </m:den>
                    </m:f>
                  </m:oMath>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8231335" y="2444248"/>
                <a:ext cx="1525097" cy="522515"/>
              </a:xfrm>
              <a:prstGeom prst="rect">
                <a:avLst/>
              </a:prstGeom>
              <a:blipFill>
                <a:blip r:embed="rId6"/>
                <a:stretch>
                  <a:fillRect b="-58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0074866" y="2402000"/>
                <a:ext cx="928779"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1</m:t>
                          </m:r>
                        </m:num>
                        <m:den>
                          <m:r>
                            <a:rPr lang="fr-FR" i="1">
                              <a:latin typeface="Cambria Math" panose="02040503050406030204" pitchFamily="18" charset="0"/>
                              <a:cs typeface="Arial" panose="020B0604020202020204" pitchFamily="34" charset="0"/>
                            </a:rPr>
                            <m:t>𝛾</m:t>
                          </m:r>
                        </m:den>
                      </m:f>
                      <m:r>
                        <a:rPr lang="fr-FR" b="0" i="1" smtClean="0">
                          <a:latin typeface="Cambria Math" panose="02040503050406030204" pitchFamily="18" charset="0"/>
                          <a:cs typeface="Arial" panose="020B0604020202020204" pitchFamily="34" charset="0"/>
                        </a:rPr>
                        <m:t>=</m:t>
                      </m:r>
                      <m:f>
                        <m:fPr>
                          <m:ctrlPr>
                            <a:rPr lang="fr-FR" b="0"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𝐻</m:t>
                          </m:r>
                        </m:num>
                        <m:den>
                          <m:r>
                            <a:rPr lang="fr-FR" b="0" i="1" smtClean="0">
                              <a:latin typeface="Cambria Math" panose="02040503050406030204" pitchFamily="18" charset="0"/>
                              <a:cs typeface="Arial" panose="020B0604020202020204" pitchFamily="34" charset="0"/>
                            </a:rPr>
                            <m:t>h</m:t>
                          </m:r>
                        </m:den>
                      </m:f>
                    </m:oMath>
                  </m:oMathPara>
                </a14:m>
                <a:endParaRPr lang="fr-FR" dirty="0"/>
              </a:p>
            </p:txBody>
          </p:sp>
        </mc:Choice>
        <mc:Fallback xmlns="">
          <p:sp>
            <p:nvSpPr>
              <p:cNvPr id="35" name="Rectangle 34"/>
              <p:cNvSpPr>
                <a:spLocks noRot="1" noChangeAspect="1" noMove="1" noResize="1" noEditPoints="1" noAdjustHandles="1" noChangeArrowheads="1" noChangeShapeType="1" noTextEdit="1"/>
              </p:cNvSpPr>
              <p:nvPr/>
            </p:nvSpPr>
            <p:spPr>
              <a:xfrm>
                <a:off x="10074866" y="2402000"/>
                <a:ext cx="928779" cy="6560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7694321" y="3113905"/>
                <a:ext cx="384534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m:rPr>
                                  <m:sty m:val="p"/>
                                </m:rPr>
                                <a:rPr lang="fr-FR" b="0" i="0" smtClean="0">
                                  <a:latin typeface="Cambria Math" panose="02040503050406030204" pitchFamily="18" charset="0"/>
                                </a:rPr>
                                <m:t>H</m:t>
                              </m:r>
                            </m:num>
                            <m:den>
                              <m:sSub>
                                <m:sSubPr>
                                  <m:ctrlPr>
                                    <a:rPr lang="fr-FR" i="1">
                                      <a:latin typeface="Cambria Math" panose="02040503050406030204" pitchFamily="18" charset="0"/>
                                    </a:rPr>
                                  </m:ctrlPr>
                                </m:sSubPr>
                                <m:e>
                                  <m:r>
                                    <a:rPr lang="fr-FR" b="0" i="1" smtClean="0">
                                      <a:latin typeface="Cambria Math" panose="02040503050406030204" pitchFamily="18" charset="0"/>
                                    </a:rPr>
                                    <m:t>h</m:t>
                                  </m:r>
                                </m:e>
                                <m:sub>
                                  <m:r>
                                    <a:rPr lang="fr-FR" i="1">
                                      <a:latin typeface="Cambria Math" panose="02040503050406030204" pitchFamily="18" charset="0"/>
                                    </a:rPr>
                                    <m:t>1</m:t>
                                  </m:r>
                                </m:sub>
                              </m:sSub>
                            </m:den>
                          </m:f>
                          <m:r>
                            <a:rPr lang="fr-FR">
                              <a:latin typeface="Cambria Math" panose="02040503050406030204" pitchFamily="18" charset="0"/>
                            </a:rPr>
                            <m:t>+1</m:t>
                          </m:r>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𝑓</m:t>
                          </m:r>
                        </m:e>
                        <m:sub>
                          <m:r>
                            <a:rPr lang="fr-FR" b="0" i="1" smtClean="0">
                              <a:latin typeface="Cambria Math" panose="02040503050406030204" pitchFamily="18" charset="0"/>
                            </a:rPr>
                            <m:t>1</m:t>
                          </m:r>
                        </m:sub>
                      </m:sSub>
                      <m:r>
                        <a:rPr lang="fr-FR" b="0" i="1" smtClean="0">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r>
                                <m:rPr>
                                  <m:sty m:val="p"/>
                                </m:rPr>
                                <a:rPr lang="fr-FR">
                                  <a:latin typeface="Cambria Math" panose="02040503050406030204" pitchFamily="18" charset="0"/>
                                </a:rPr>
                                <m:t>H</m:t>
                              </m:r>
                            </m:num>
                            <m:den>
                              <m:sSub>
                                <m:sSubPr>
                                  <m:ctrlPr>
                                    <a:rPr lang="fr-FR" i="1">
                                      <a:latin typeface="Cambria Math" panose="02040503050406030204" pitchFamily="18" charset="0"/>
                                    </a:rPr>
                                  </m:ctrlPr>
                                </m:sSubPr>
                                <m:e>
                                  <m:r>
                                    <a:rPr lang="fr-FR" i="1">
                                      <a:latin typeface="Cambria Math" panose="02040503050406030204" pitchFamily="18" charset="0"/>
                                    </a:rPr>
                                    <m:t>h</m:t>
                                  </m:r>
                                </m:e>
                                <m:sub>
                                  <m:r>
                                    <a:rPr lang="fr-FR" i="1">
                                      <a:latin typeface="Cambria Math" panose="02040503050406030204" pitchFamily="18" charset="0"/>
                                    </a:rPr>
                                    <m:t>2</m:t>
                                  </m:r>
                                </m:sub>
                              </m:sSub>
                            </m:den>
                          </m:f>
                          <m:r>
                            <a:rPr lang="fr-FR">
                              <a:latin typeface="Cambria Math" panose="02040503050406030204" pitchFamily="18" charset="0"/>
                            </a:rPr>
                            <m:t>+1</m:t>
                          </m:r>
                        </m:e>
                      </m:d>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i="1">
                              <a:latin typeface="Cambria Math" panose="02040503050406030204" pitchFamily="18" charset="0"/>
                            </a:rPr>
                            <m:t>2</m:t>
                          </m:r>
                        </m:sub>
                      </m:sSub>
                    </m:oMath>
                  </m:oMathPara>
                </a14:m>
                <a:endParaRPr lang="fr-FR" dirty="0"/>
              </a:p>
            </p:txBody>
          </p:sp>
        </mc:Choice>
        <mc:Fallback xmlns="">
          <p:sp>
            <p:nvSpPr>
              <p:cNvPr id="36" name="Rectangle 35"/>
              <p:cNvSpPr>
                <a:spLocks noRot="1" noChangeAspect="1" noMove="1" noResize="1" noEditPoints="1" noAdjustHandles="1" noChangeArrowheads="1" noChangeShapeType="1" noTextEdit="1"/>
              </p:cNvSpPr>
              <p:nvPr/>
            </p:nvSpPr>
            <p:spPr>
              <a:xfrm>
                <a:off x="7694321" y="3113905"/>
                <a:ext cx="3845348" cy="714683"/>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7987325" y="4693967"/>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7987325" y="4693967"/>
                <a:ext cx="375424" cy="369332"/>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741586" y="4075596"/>
                <a:ext cx="40951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fr-FR" b="0" i="1" smtClean="0">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7741586" y="4075596"/>
                <a:ext cx="4095160" cy="369332"/>
              </a:xfrm>
              <a:prstGeom prst="rect">
                <a:avLst/>
              </a:prstGeom>
              <a:blipFill>
                <a:blip r:embed="rId10"/>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848523" y="5112644"/>
                <a:ext cx="3274423" cy="369332"/>
              </a:xfrm>
              <a:prstGeom prst="rect">
                <a:avLst/>
              </a:prstGeom>
            </p:spPr>
            <p:txBody>
              <a:bodyPr wrap="none">
                <a:spAutoFit/>
              </a:bodyPr>
              <a:lstStyle/>
              <a:p>
                <a14:m>
                  <m:oMath xmlns:m="http://schemas.openxmlformats.org/officeDocument/2006/math">
                    <m:r>
                      <m:rPr>
                        <m:sty m:val="p"/>
                      </m:rPr>
                      <a:rPr lang="fr-FR" smtClean="0">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 </m:t>
                    </m:r>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r>
                  <a:rPr lang="fr-FR" dirty="0">
                    <a:latin typeface="Cambria Math" panose="02040503050406030204" pitchFamily="18" charset="0"/>
                    <a:ea typeface="Cambria Math" panose="02040503050406030204" pitchFamily="18" charset="0"/>
                  </a:rPr>
                  <a:t>-</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p>
            </p:txBody>
          </p:sp>
        </mc:Choice>
        <mc:Fallback xmlns="">
          <p:sp>
            <p:nvSpPr>
              <p:cNvPr id="10" name="Rectangle 9"/>
              <p:cNvSpPr>
                <a:spLocks noRot="1" noChangeAspect="1" noMove="1" noResize="1" noEditPoints="1" noAdjustHandles="1" noChangeArrowheads="1" noChangeShapeType="1" noTextEdit="1"/>
              </p:cNvSpPr>
              <p:nvPr/>
            </p:nvSpPr>
            <p:spPr>
              <a:xfrm>
                <a:off x="7848523" y="5112644"/>
                <a:ext cx="3274423" cy="369332"/>
              </a:xfrm>
              <a:prstGeom prst="rect">
                <a:avLst/>
              </a:prstGeom>
              <a:blipFill>
                <a:blip r:embed="rId11"/>
                <a:stretch>
                  <a:fillRect t="-11667"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8186256" y="5686779"/>
                <a:ext cx="2562561" cy="778675"/>
              </a:xfrm>
              <a:prstGeom prst="rect">
                <a:avLst/>
              </a:prstGeom>
            </p:spPr>
            <p:txBody>
              <a:bodyPr wrap="none">
                <a:spAutoFit/>
              </a:bodyPr>
              <a:lstStyle/>
              <a:p>
                <a14:m>
                  <m:oMath xmlns:m="http://schemas.openxmlformats.org/officeDocument/2006/math">
                    <m:r>
                      <m:rPr>
                        <m:sty m:val="p"/>
                      </m:rPr>
                      <a:rPr lang="fr-FR" sz="2800" smtClean="0">
                        <a:latin typeface="Cambria Math" panose="02040503050406030204" pitchFamily="18" charset="0"/>
                        <a:ea typeface="Cambria Math" panose="02040503050406030204" pitchFamily="18" charset="0"/>
                      </a:rPr>
                      <m:t>H</m:t>
                    </m:r>
                    <m:r>
                      <a:rPr lang="fr-FR" sz="2800" i="1">
                        <a:latin typeface="Cambria Math" panose="02040503050406030204" pitchFamily="18" charset="0"/>
                        <a:ea typeface="Cambria Math" panose="02040503050406030204" pitchFamily="18" charset="0"/>
                      </a:rPr>
                      <m:t> </m:t>
                    </m:r>
                  </m:oMath>
                </a14:m>
                <a:r>
                  <a:rPr lang="fr-FR" sz="2800" dirty="0">
                    <a:latin typeface="Cambria Math" panose="02040503050406030204" pitchFamily="18" charset="0"/>
                    <a:ea typeface="Cambria Math" panose="02040503050406030204" pitchFamily="18" charset="0"/>
                  </a:rPr>
                  <a:t>= </a:t>
                </a:r>
                <a14:m>
                  <m:oMath xmlns:m="http://schemas.openxmlformats.org/officeDocument/2006/math">
                    <m:f>
                      <m:fPr>
                        <m:ctrlPr>
                          <a:rPr lang="fr-FR" sz="2800" b="0" i="1" smtClean="0">
                            <a:latin typeface="Cambria Math" panose="02040503050406030204" pitchFamily="18" charset="0"/>
                            <a:ea typeface="Cambria Math" panose="02040503050406030204" pitchFamily="18" charset="0"/>
                          </a:rPr>
                        </m:ctrlPr>
                      </m:fPr>
                      <m:num>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m:rPr>
                            <m:nor/>
                          </m:rPr>
                          <a:rPr lang="fr-FR" sz="2800" dirty="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m:t>
                        </m:r>
                      </m:num>
                      <m:den>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  </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a:rPr lang="fr-FR" sz="2800" i="1">
                            <a:latin typeface="Cambria Math" panose="02040503050406030204" pitchFamily="18" charset="0"/>
                            <a:ea typeface="Cambria Math" panose="02040503050406030204" pitchFamily="18" charset="0"/>
                          </a:rPr>
                          <m:t>)</m:t>
                        </m:r>
                        <m:r>
                          <m:rPr>
                            <m:nor/>
                          </m:rPr>
                          <a:rPr lang="fr-FR" sz="2800" dirty="0">
                            <a:latin typeface="Cambria Math" panose="02040503050406030204" pitchFamily="18" charset="0"/>
                            <a:ea typeface="Cambria Math" panose="02040503050406030204" pitchFamily="18" charset="0"/>
                          </a:rPr>
                          <m:t> </m:t>
                        </m:r>
                      </m:den>
                    </m:f>
                  </m:oMath>
                </a14:m>
                <a:endParaRPr lang="fr-FR" sz="2800" dirty="0">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8186256" y="5686779"/>
                <a:ext cx="2562561" cy="778675"/>
              </a:xfrm>
              <a:prstGeom prst="rect">
                <a:avLst/>
              </a:prstGeom>
              <a:blipFill>
                <a:blip r:embed="rId12"/>
                <a:stretch>
                  <a:fillRect b="-781"/>
                </a:stretch>
              </a:blipFill>
            </p:spPr>
            <p:txBody>
              <a:bodyPr/>
              <a:lstStyle/>
              <a:p>
                <a:r>
                  <a:rPr lang="fr-FR">
                    <a:noFill/>
                  </a:rPr>
                  <a:t> </a:t>
                </a:r>
              </a:p>
            </p:txBody>
          </p:sp>
        </mc:Fallback>
      </mc:AlternateContent>
      <p:sp>
        <p:nvSpPr>
          <p:cNvPr id="11" name="Flèche droite 10"/>
          <p:cNvSpPr/>
          <p:nvPr/>
        </p:nvSpPr>
        <p:spPr>
          <a:xfrm>
            <a:off x="9802623" y="2593179"/>
            <a:ext cx="201773" cy="2737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2" name="Rectangle 11"/>
              <p:cNvSpPr/>
              <p:nvPr/>
            </p:nvSpPr>
            <p:spPr>
              <a:xfrm>
                <a:off x="7812591" y="4538946"/>
                <a:ext cx="3608808" cy="369332"/>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a:latin typeface="Cambria Math" panose="02040503050406030204" pitchFamily="18" charset="0"/>
                    <a:ea typeface="Cambria Math" panose="02040503050406030204" pitchFamily="18" charset="0"/>
                  </a:rPr>
                  <a:t> </a:t>
                </a:r>
                <a14:m>
                  <m:oMath xmlns:m="http://schemas.openxmlformats.org/officeDocument/2006/math">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endParaRPr lang="fr-FR"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7812591" y="4538946"/>
                <a:ext cx="3608808" cy="369332"/>
              </a:xfrm>
              <a:prstGeom prst="rect">
                <a:avLst/>
              </a:prstGeom>
              <a:blipFill>
                <a:blip r:embed="rId13"/>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p:cNvSpPr txBox="1"/>
              <p:nvPr/>
            </p:nvSpPr>
            <p:spPr>
              <a:xfrm>
                <a:off x="772514" y="5598001"/>
                <a:ext cx="5875590" cy="923330"/>
              </a:xfrm>
              <a:prstGeom prst="rect">
                <a:avLst/>
              </a:prstGeom>
              <a:noFill/>
            </p:spPr>
            <p:txBody>
              <a:bodyPr wrap="square" rtlCol="0">
                <a:spAutoFit/>
              </a:bodyPr>
              <a:lstStyle/>
              <a:p>
                <a:r>
                  <a:rPr lang="fr-FR" dirty="0">
                    <a:solidFill>
                      <a:srgbClr val="FF0000"/>
                    </a:solidFill>
                  </a:rPr>
                  <a:t>Il nous manque la taille en mm d’un pixel du capteur pour calculer les hauteurs images </a:t>
                </a:r>
                <a14:m>
                  <m:oMath xmlns:m="http://schemas.openxmlformats.org/officeDocument/2006/math">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2</m:t>
                        </m:r>
                      </m:sub>
                    </m:sSub>
                    <m:r>
                      <a:rPr lang="fr-FR" b="0" i="1">
                        <a:solidFill>
                          <a:srgbClr val="FF0000"/>
                        </a:solidFill>
                        <a:latin typeface="Cambria Math" panose="02040503050406030204" pitchFamily="18" charset="0"/>
                        <a:ea typeface="Cambria Math" panose="02040503050406030204" pitchFamily="18" charset="0"/>
                      </a:rPr>
                      <m:t> </m:t>
                    </m:r>
                    <m:r>
                      <m:rPr>
                        <m:sty m:val="p"/>
                      </m:rPr>
                      <a:rPr lang="fr-FR" b="0" i="0" smtClean="0">
                        <a:solidFill>
                          <a:srgbClr val="FF0000"/>
                        </a:solidFill>
                        <a:latin typeface="Cambria Math" panose="02040503050406030204" pitchFamily="18" charset="0"/>
                        <a:ea typeface="Cambria Math" panose="02040503050406030204" pitchFamily="18" charset="0"/>
                      </a:rPr>
                      <m:t>et</m:t>
                    </m:r>
                    <m:r>
                      <a:rPr lang="fr-FR" b="0" i="1" smtClean="0">
                        <a:solidFill>
                          <a:srgbClr val="FF0000"/>
                        </a:solidFill>
                        <a:latin typeface="Cambria Math" panose="02040503050406030204" pitchFamily="18" charset="0"/>
                        <a:ea typeface="Cambria Math" panose="02040503050406030204" pitchFamily="18" charset="0"/>
                      </a:rPr>
                      <m:t>  </m:t>
                    </m:r>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1</m:t>
                        </m:r>
                      </m:sub>
                    </m:sSub>
                  </m:oMath>
                </a14:m>
                <a:r>
                  <a:rPr lang="fr-FR" dirty="0">
                    <a:solidFill>
                      <a:srgbClr val="FF0000"/>
                    </a:solidFill>
                  </a:rPr>
                  <a:t>.</a:t>
                </a:r>
              </a:p>
            </p:txBody>
          </p:sp>
        </mc:Choice>
        <mc:Fallback xmlns="">
          <p:sp>
            <p:nvSpPr>
              <p:cNvPr id="4" name="ZoneTexte 3"/>
              <p:cNvSpPr txBox="1">
                <a:spLocks noRot="1" noChangeAspect="1" noMove="1" noResize="1" noEditPoints="1" noAdjustHandles="1" noChangeArrowheads="1" noChangeShapeType="1" noTextEdit="1"/>
              </p:cNvSpPr>
              <p:nvPr/>
            </p:nvSpPr>
            <p:spPr>
              <a:xfrm>
                <a:off x="772514" y="5598001"/>
                <a:ext cx="5875590" cy="923330"/>
              </a:xfrm>
              <a:prstGeom prst="rect">
                <a:avLst/>
              </a:prstGeom>
              <a:blipFill>
                <a:blip r:embed="rId14"/>
                <a:stretch>
                  <a:fillRect l="-934" t="-2632" r="-2697" b="-9868"/>
                </a:stretch>
              </a:blipFill>
            </p:spPr>
            <p:txBody>
              <a:bodyPr/>
              <a:lstStyle/>
              <a:p>
                <a:r>
                  <a:rPr lang="fr-FR">
                    <a:noFill/>
                  </a:rPr>
                  <a:t> </a:t>
                </a:r>
              </a:p>
            </p:txBody>
          </p:sp>
        </mc:Fallback>
      </mc:AlternateContent>
    </p:spTree>
    <p:extLst>
      <p:ext uri="{BB962C8B-B14F-4D97-AF65-F5344CB8AC3E}">
        <p14:creationId xmlns:p14="http://schemas.microsoft.com/office/powerpoint/2010/main" val="319383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9" grpId="0"/>
      <p:bldP spid="35" grpId="0"/>
      <p:bldP spid="36" grpId="0"/>
      <p:bldP spid="38" grpId="0"/>
      <p:bldP spid="10" grpId="0"/>
      <p:bldP spid="42" grpId="0"/>
      <p:bldP spid="11" grpId="0" animBg="1"/>
      <p:bldP spid="12"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Mise au point (focus)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556858" y="1195968"/>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Connecteur droit 11"/>
          <p:cNvCxnSpPr>
            <a:stCxn id="1028" idx="0"/>
          </p:cNvCxnSpPr>
          <p:nvPr/>
        </p:nvCxnSpPr>
        <p:spPr>
          <a:xfrm>
            <a:off x="1559238" y="1570358"/>
            <a:ext cx="4296290" cy="210142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28" name="Picture 4" descr="Icônes de Arbre en téléchargement gratuit"/>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334062" y="1570357"/>
            <a:ext cx="450351" cy="815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cônes de Arbre en téléchargement gratuit"/>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rot="10800000">
            <a:off x="4958888" y="2377066"/>
            <a:ext cx="475628" cy="93911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p:cNvCxnSpPr/>
          <p:nvPr/>
        </p:nvCxnSpPr>
        <p:spPr>
          <a:xfrm>
            <a:off x="3228666" y="1570358"/>
            <a:ext cx="2505273" cy="227636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2" name="Picture 2" descr="Cours Photo Profondeur de Champ I Graine de Photographe"/>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a:off x="1014485" y="3412424"/>
            <a:ext cx="4333960" cy="1953327"/>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425051" y="5534456"/>
            <a:ext cx="5639069" cy="738664"/>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La </a:t>
            </a:r>
            <a:r>
              <a:rPr lang="fr-FR" sz="1400" dirty="0">
                <a:solidFill>
                  <a:schemeClr val="accent1"/>
                </a:solidFill>
                <a:latin typeface="Arial" panose="020B0604020202020204" pitchFamily="34" charset="0"/>
                <a:cs typeface="Arial" panose="020B0604020202020204" pitchFamily="34" charset="0"/>
              </a:rPr>
              <a:t>mise au point</a:t>
            </a:r>
            <a:r>
              <a:rPr lang="fr-FR" sz="1400" dirty="0">
                <a:latin typeface="Arial" panose="020B0604020202020204" pitchFamily="34" charset="0"/>
                <a:cs typeface="Arial" panose="020B0604020202020204" pitchFamily="34" charset="0"/>
              </a:rPr>
              <a:t> consiste à </a:t>
            </a:r>
            <a:r>
              <a:rPr lang="fr-FR" sz="1400" dirty="0">
                <a:solidFill>
                  <a:schemeClr val="accent1"/>
                </a:solidFill>
                <a:latin typeface="Arial" panose="020B0604020202020204" pitchFamily="34" charset="0"/>
                <a:cs typeface="Arial" panose="020B0604020202020204" pitchFamily="34" charset="0"/>
              </a:rPr>
              <a:t>positionner le capteur</a:t>
            </a:r>
            <a:r>
              <a:rPr lang="fr-FR" sz="1400" dirty="0">
                <a:latin typeface="Arial" panose="020B0604020202020204" pitchFamily="34" charset="0"/>
                <a:cs typeface="Arial" panose="020B0604020202020204" pitchFamily="34" charset="0"/>
              </a:rPr>
              <a:t> à l’endroit où se forme l’</a:t>
            </a:r>
            <a:r>
              <a:rPr lang="fr-FR" sz="1400" dirty="0">
                <a:solidFill>
                  <a:schemeClr val="accent1"/>
                </a:solidFill>
                <a:latin typeface="Arial" panose="020B0604020202020204" pitchFamily="34" charset="0"/>
                <a:cs typeface="Arial" panose="020B0604020202020204" pitchFamily="34" charset="0"/>
              </a:rPr>
              <a:t>image de l’objet</a:t>
            </a:r>
            <a:r>
              <a:rPr lang="fr-FR" sz="1400" dirty="0">
                <a:latin typeface="Arial" panose="020B0604020202020204" pitchFamily="34" charset="0"/>
                <a:cs typeface="Arial" panose="020B0604020202020204" pitchFamily="34" charset="0"/>
              </a:rPr>
              <a:t> qui nous intéresse dans la scène afin que ce dernier soit le plus net possible.</a:t>
            </a:r>
          </a:p>
        </p:txBody>
      </p:sp>
    </p:spTree>
    <p:extLst>
      <p:ext uri="{BB962C8B-B14F-4D97-AF65-F5344CB8AC3E}">
        <p14:creationId xmlns:p14="http://schemas.microsoft.com/office/powerpoint/2010/main" val="347850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708777" cy="2134980"/>
            <a:chOff x="922971" y="1488590"/>
            <a:chExt cx="2708777" cy="2134980"/>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7694" y="1488590"/>
              <a:ext cx="263405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objet)</a:t>
              </a: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cstate="screen">
            <a:extLst>
              <a:ext uri="{28A0092B-C50C-407E-A947-70E740481C1C}">
                <a14:useLocalDpi xmlns:a14="http://schemas.microsoft.com/office/drawing/2010/main" val="0"/>
              </a:ext>
            </a:extLst>
          </a:blip>
          <a:srcRect/>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Flou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14342" y="4189729"/>
            <a:ext cx="5519871"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L’image observée sur le capteur est floue lorsque le capteur est placé en amont ou en aval de l’image.</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401117" y="2969519"/>
            <a:ext cx="363800" cy="44480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254375" y="2066689"/>
            <a:ext cx="203002" cy="1737992"/>
          </a:xfrm>
          <a:prstGeom prst="rect">
            <a:avLst/>
          </a:prstGeom>
          <a:effectLst/>
        </p:spPr>
      </p:pic>
      <p:pic>
        <p:nvPicPr>
          <p:cNvPr id="17" name="Image 16"/>
          <p:cNvPicPr>
            <a:picLocks noChangeAspect="1"/>
          </p:cNvPicPr>
          <p:nvPr/>
        </p:nvPicPr>
        <p:blipFill>
          <a:blip r:embed="rId14"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5">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4780080" y="2084470"/>
            <a:ext cx="203002" cy="1744580"/>
          </a:xfrm>
          <a:prstGeom prst="rect">
            <a:avLst/>
          </a:prstGeom>
          <a:effec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811617" y="3589382"/>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286511" y="3341944"/>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811648" y="3365575"/>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4288564" y="3139343"/>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314342" y="5014393"/>
            <a:ext cx="5481030" cy="646331"/>
          </a:xfrm>
          <a:prstGeom prst="rect">
            <a:avLst/>
          </a:prstGeom>
        </p:spPr>
        <p:txBody>
          <a:bodyPr wrap="square">
            <a:spAutoFit/>
          </a:bodyPr>
          <a:lstStyle/>
          <a:p>
            <a:pPr algn="just"/>
            <a:r>
              <a:rPr lang="fr-FR" dirty="0">
                <a:solidFill>
                  <a:schemeClr val="accent1"/>
                </a:solidFill>
                <a:latin typeface="Arial" panose="020B0604020202020204" pitchFamily="34" charset="0"/>
                <a:cs typeface="Arial" panose="020B0604020202020204" pitchFamily="34" charset="0"/>
              </a:rPr>
              <a:t>Flou </a:t>
            </a:r>
            <a:r>
              <a:rPr lang="fr-FR" dirty="0">
                <a:latin typeface="Arial" panose="020B0604020202020204" pitchFamily="34" charset="0"/>
                <a:cs typeface="Arial" panose="020B0604020202020204" pitchFamily="34" charset="0"/>
              </a:rPr>
              <a:t>: les rayons issus d’un même point objet ne convergent pas tous dans le même pixel.</a:t>
            </a:r>
          </a:p>
        </p:txBody>
      </p:sp>
      <p:cxnSp>
        <p:nvCxnSpPr>
          <p:cNvPr id="34" name="Connecteur droit 33"/>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4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Profondeur de champ</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304963"/>
            <a:ext cx="4961920" cy="95410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Les pixels du capteur ont une certaine dimension permettant une zone de tolérance sur le positionnement du capteur sans dispersion des rayons issus d’un même point sur plusieurs pixels.</a:t>
            </a:r>
          </a:p>
        </p:txBody>
      </p:sp>
      <p:pic>
        <p:nvPicPr>
          <p:cNvPr id="27" name="Picture 4" descr="Sapin de noël - Icônes noël gratuites"/>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flipV="1">
            <a:off x="4364223" y="2972607"/>
            <a:ext cx="363800" cy="4448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103831" y="2133731"/>
            <a:ext cx="282655" cy="1619250"/>
          </a:xfrm>
          <a:prstGeom prst="rect">
            <a:avLst/>
          </a:prstGeom>
          <a:effectLst/>
        </p:spPr>
      </p:pic>
      <p:pic>
        <p:nvPicPr>
          <p:cNvPr id="58" name="Image 57"/>
          <p:cNvPicPr>
            <a:picLocks noChangeAspect="1"/>
          </p:cNvPicPr>
          <p:nvPr/>
        </p:nvPicPr>
        <p:blipFill rotWithShape="1">
          <a:blip r:embed="rId12"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3">
                    <a14:imgEffect>
                      <a14:backgroundRemoval t="0" b="100000" l="0" r="100000"/>
                    </a14:imgEffect>
                    <a14:imgEffect>
                      <a14:artisticChalkSketch/>
                    </a14:imgEffect>
                    <a14:imgEffect>
                      <a14:saturation sat="0"/>
                    </a14:imgEffect>
                  </a14:imgLayer>
                </a14:imgProps>
              </a:ext>
              <a:ext uri="{28A0092B-C50C-407E-A947-70E740481C1C}">
                <a14:useLocalDpi xmlns:a14="http://schemas.microsoft.com/office/drawing/2010/main" val="0"/>
              </a:ext>
            </a:extLst>
          </a:blip>
          <a:srcRect/>
          <a:stretch/>
        </p:blipFill>
        <p:spPr>
          <a:xfrm>
            <a:off x="4701538" y="2165575"/>
            <a:ext cx="282655" cy="1619250"/>
          </a:xfrm>
          <a:prstGeom prst="rect">
            <a:avLst/>
          </a:prstGeom>
          <a:effectLst/>
        </p:spPr>
      </p:pic>
      <p:cxnSp>
        <p:nvCxnSpPr>
          <p:cNvPr id="60" name="Connecteur droit avec flèche 59"/>
          <p:cNvCxnSpPr/>
          <p:nvPr/>
        </p:nvCxnSpPr>
        <p:spPr>
          <a:xfrm>
            <a:off x="4157940" y="3928153"/>
            <a:ext cx="77636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73381" y="4316997"/>
            <a:ext cx="4607665" cy="738664"/>
          </a:xfrm>
          <a:prstGeom prst="rect">
            <a:avLst/>
          </a:prstGeom>
        </p:spPr>
        <p:txBody>
          <a:bodyPr wrap="square">
            <a:spAutoFit/>
          </a:bodyPr>
          <a:lstStyle/>
          <a:p>
            <a:r>
              <a:rPr lang="fr-FR" sz="1400" dirty="0">
                <a:solidFill>
                  <a:schemeClr val="accent1"/>
                </a:solidFill>
                <a:latin typeface="Arial" panose="020B0604020202020204" pitchFamily="34" charset="0"/>
                <a:cs typeface="Arial" panose="020B0604020202020204" pitchFamily="34" charset="0"/>
              </a:rPr>
              <a:t>Profondeur de champs:</a:t>
            </a:r>
          </a:p>
          <a:p>
            <a:r>
              <a:rPr lang="fr-FR" sz="1400" dirty="0">
                <a:latin typeface="Arial" panose="020B0604020202020204" pitchFamily="34" charset="0"/>
                <a:cs typeface="Arial" panose="020B0604020202020204" pitchFamily="34" charset="0"/>
              </a:rPr>
              <a:t>C’est la zone de netteté qui se répartit devant et derrière l’endroit où vous avez fait la mise au point.</a:t>
            </a:r>
          </a:p>
        </p:txBody>
      </p:sp>
      <p:sp>
        <p:nvSpPr>
          <p:cNvPr id="62" name="Rectangle 61"/>
          <p:cNvSpPr/>
          <p:nvPr/>
        </p:nvSpPr>
        <p:spPr>
          <a:xfrm>
            <a:off x="4037880" y="402173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spTree>
    <p:extLst>
      <p:ext uri="{BB962C8B-B14F-4D97-AF65-F5344CB8AC3E}">
        <p14:creationId xmlns:p14="http://schemas.microsoft.com/office/powerpoint/2010/main" val="165009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480"/>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09" y="1864986"/>
            <a:ext cx="174567" cy="2473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674675"/>
            <a:ext cx="174567" cy="2668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875721" y="2164224"/>
            <a:ext cx="2294184" cy="9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3169905" y="2165242"/>
            <a:ext cx="1775344" cy="162560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a:stCxn id="26" idx="0"/>
          </p:cNvCxnSpPr>
          <p:nvPr/>
        </p:nvCxnSpPr>
        <p:spPr>
          <a:xfrm>
            <a:off x="875721" y="2166152"/>
            <a:ext cx="2294184" cy="126603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3162597" y="3434076"/>
            <a:ext cx="2320789"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38876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6"/>
            <a:ext cx="173954" cy="4160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310652"/>
            <a:ext cx="163814" cy="6309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617586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5"/>
            <a:ext cx="163200" cy="6057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196260"/>
            <a:ext cx="171122" cy="7453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a:t>1 pixel</a:t>
            </a:r>
          </a:p>
        </p:txBody>
      </p:sp>
      <p:pic>
        <p:nvPicPr>
          <p:cNvPr id="93" name="Image 9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8134" y="4745759"/>
            <a:ext cx="4607665"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006105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a:t>L’ouverture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2230" y="4797991"/>
            <a:ext cx="4744500" cy="1077218"/>
          </a:xfrm>
          <a:prstGeom prst="rect">
            <a:avLst/>
          </a:prstGeom>
        </p:spPr>
        <p:txBody>
          <a:bodyPr wrap="square">
            <a:spAutoFit/>
          </a:bodyPr>
          <a:lstStyle/>
          <a:p>
            <a:pPr algn="just"/>
            <a:r>
              <a:rPr lang="fr-FR" sz="1600" dirty="0">
                <a:solidFill>
                  <a:schemeClr val="accent1"/>
                </a:solidFill>
                <a:latin typeface="Arial" panose="020B0604020202020204" pitchFamily="34" charset="0"/>
                <a:cs typeface="Arial" panose="020B0604020202020204" pitchFamily="34" charset="0"/>
              </a:rPr>
              <a:t>L’ouverture:</a:t>
            </a:r>
          </a:p>
          <a:p>
            <a:pPr algn="just"/>
            <a:r>
              <a:rPr lang="fr-FR" sz="1600" dirty="0">
                <a:latin typeface="Arial" panose="020B0604020202020204" pitchFamily="34" charset="0"/>
                <a:cs typeface="Arial" panose="020B0604020202020204" pitchFamily="34" charset="0"/>
              </a:rPr>
              <a:t>Plus on ferme, plus la profondeur de champ est grande (en supprimant les rayons éloignés du centre optique).</a:t>
            </a:r>
          </a:p>
        </p:txBody>
      </p:sp>
      <p:pic>
        <p:nvPicPr>
          <p:cNvPr id="3" name="Image 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35" name="Picture 2" descr="https://www.01net.com/app/uploads/2015/02/1034368.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vers le bas 6"/>
          <p:cNvSpPr/>
          <p:nvPr/>
        </p:nvSpPr>
        <p:spPr>
          <a:xfrm>
            <a:off x="2969817" y="1877250"/>
            <a:ext cx="174567" cy="783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84374" y="3133265"/>
            <a:ext cx="174567" cy="8244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Picture 2"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avec flèche 48"/>
          <p:cNvCxnSpPr/>
          <p:nvPr/>
        </p:nvCxnSpPr>
        <p:spPr>
          <a:xfrm flipH="1">
            <a:off x="4322991" y="2272213"/>
            <a:ext cx="8247" cy="92404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4331238" y="3474864"/>
            <a:ext cx="1" cy="55323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H="1">
            <a:off x="3712115" y="2055021"/>
            <a:ext cx="8247" cy="9240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12115" y="3257672"/>
            <a:ext cx="8248" cy="10197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a:off x="4809888" y="2272213"/>
            <a:ext cx="0" cy="114164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4809888" y="3692461"/>
            <a:ext cx="8248" cy="37523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5416792" y="2014538"/>
            <a:ext cx="0" cy="15870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flipH="1" flipV="1">
            <a:off x="5425040" y="3880192"/>
            <a:ext cx="2893" cy="4368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a:off x="3736098" y="4253976"/>
            <a:ext cx="1644948" cy="158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60911" y="4244866"/>
            <a:ext cx="1093569" cy="200055"/>
          </a:xfrm>
          <a:prstGeom prst="rect">
            <a:avLst/>
          </a:prstGeom>
        </p:spPr>
        <p:txBody>
          <a:bodyPr wrap="squar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65" name="Connecteur droit avec flèche 64"/>
          <p:cNvCxnSpPr/>
          <p:nvPr/>
        </p:nvCxnSpPr>
        <p:spPr>
          <a:xfrm>
            <a:off x="4410936" y="720466"/>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flipV="1">
            <a:off x="4410936" y="1473397"/>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avec flèche 67"/>
          <p:cNvCxnSpPr>
            <a:endCxn id="67"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5085725" y="766719"/>
            <a:ext cx="1359218" cy="369332"/>
          </a:xfrm>
          <a:prstGeom prst="rect">
            <a:avLst/>
          </a:prstGeom>
          <a:noFill/>
        </p:spPr>
        <p:txBody>
          <a:bodyPr wrap="square" rtlCol="0">
            <a:spAutoFit/>
          </a:bodyPr>
          <a:lstStyle/>
          <a:p>
            <a:r>
              <a:rPr lang="fr-FR" dirty="0"/>
              <a:t>1 pixel</a:t>
            </a:r>
          </a:p>
        </p:txBody>
      </p:sp>
      <p:cxnSp>
        <p:nvCxnSpPr>
          <p:cNvPr id="70" name="Connecteur droit avec flèche 69"/>
          <p:cNvCxnSpPr/>
          <p:nvPr/>
        </p:nvCxnSpPr>
        <p:spPr>
          <a:xfrm>
            <a:off x="4293525" y="727321"/>
            <a:ext cx="1" cy="43826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4293525" y="1480252"/>
            <a:ext cx="4124" cy="3444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2" descr="undefined"/>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86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a:t>Aberrations optiques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11" name="Groupe 10"/>
          <p:cNvGrpSpPr/>
          <p:nvPr/>
        </p:nvGrpSpPr>
        <p:grpSpPr>
          <a:xfrm>
            <a:off x="6339084" y="842165"/>
            <a:ext cx="5090854" cy="4395085"/>
            <a:chOff x="-385544" y="673303"/>
            <a:chExt cx="5090854" cy="4395085"/>
          </a:xfrm>
        </p:grpSpPr>
        <p:sp>
          <p:nvSpPr>
            <p:cNvPr id="17" name="ZoneTexte 16"/>
            <p:cNvSpPr txBox="1"/>
            <p:nvPr/>
          </p:nvSpPr>
          <p:spPr>
            <a:xfrm>
              <a:off x="497174" y="673303"/>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chromatique</a:t>
              </a:r>
            </a:p>
          </p:txBody>
        </p:sp>
        <p:grpSp>
          <p:nvGrpSpPr>
            <p:cNvPr id="4" name="Groupe 3"/>
            <p:cNvGrpSpPr/>
            <p:nvPr/>
          </p:nvGrpSpPr>
          <p:grpSpPr>
            <a:xfrm>
              <a:off x="-385544" y="1195754"/>
              <a:ext cx="5090854" cy="3872634"/>
              <a:chOff x="-385544" y="1195754"/>
              <a:chExt cx="5090854" cy="3872634"/>
            </a:xfrm>
          </p:grpSpPr>
          <p:pic>
            <p:nvPicPr>
              <p:cNvPr id="2050" name="Picture 2" descr="https://photomaniac.fr/wp-content/uploads/2023/04/image-37.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85544" y="3265869"/>
                <a:ext cx="2249161" cy="1802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hotomaniac.fr/wp-content/uploads/2023/04/imag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32" y="1195754"/>
                <a:ext cx="31432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errations des jumelles et longues-vues - TopOptics : jumelles,  longues-vues, digiscop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243" y="3382948"/>
                <a:ext cx="2784067" cy="156835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https://assets.katogroup.eu/i/katogroup/sferische%2520aberratie%25202_406x412?%24center=center&amp;%24poi=poi&amp;%24product-image%24=&amp;fmt=auto&amp;poi=%7B%24this.metadata.pointOfInterest.x%7D%2C%7B%24this.metadata.pointOfInterest.y%7D%2C%7B%24this.metadata.pointOfInterest.w%7D%2C%7B%24this.metadata.pointOfInterest.h%7D&amp;scaleFit=%7B%28%24this.metadata.pointOfInterest%29%3F%24poi%3A%24center%7D&amp;sm=c&amp;w=762"/>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674531" y="1792226"/>
            <a:ext cx="2398877" cy="127249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1305845" y="84216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Aberration géométrique</a:t>
            </a:r>
          </a:p>
        </p:txBody>
      </p:sp>
      <p:pic>
        <p:nvPicPr>
          <p:cNvPr id="2062" name="Picture 14" descr="undefined"/>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221965" y="1450379"/>
            <a:ext cx="2116047" cy="189408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04186" y="5627240"/>
            <a:ext cx="10919868" cy="83099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focales courtes (lentilles à forte courbure avec une déviation importante de la lumière) ont plus de risques de présenter des aberrations. L’utilisation de plusieurs optiques dans un objectif permet de limiter et compenser une partie de ces aberrations.  </a:t>
            </a:r>
            <a:r>
              <a:rPr lang="fr-FR" sz="1600" dirty="0">
                <a:solidFill>
                  <a:schemeClr val="accent1"/>
                </a:solidFill>
                <a:latin typeface="Arial" panose="020B0604020202020204" pitchFamily="34" charset="0"/>
                <a:cs typeface="Arial" panose="020B0604020202020204" pitchFamily="34" charset="0"/>
              </a:rPr>
              <a:t>Correction possible par traitement d’image avec une calibration du système de vision</a:t>
            </a:r>
            <a:r>
              <a:rPr lang="fr-FR" sz="1600" dirty="0">
                <a:latin typeface="Arial" panose="020B0604020202020204" pitchFamily="34" charset="0"/>
                <a:cs typeface="Arial" panose="020B0604020202020204" pitchFamily="34" charset="0"/>
              </a:rPr>
              <a:t>.</a:t>
            </a:r>
          </a:p>
        </p:txBody>
      </p:sp>
      <p:pic>
        <p:nvPicPr>
          <p:cNvPr id="1026" name="Picture 2" descr="Distorsions géométriques dans la Phoographie"/>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18550" y="3450108"/>
            <a:ext cx="3103415" cy="209665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flipH="1">
            <a:off x="3326591" y="3450108"/>
            <a:ext cx="2552910" cy="1111849"/>
          </a:xfrm>
          <a:prstGeom prst="rect">
            <a:avLst/>
          </a:prstGeom>
        </p:spPr>
      </p:pic>
      <p:sp>
        <p:nvSpPr>
          <p:cNvPr id="7" name="Rectangle 6"/>
          <p:cNvSpPr/>
          <p:nvPr/>
        </p:nvSpPr>
        <p:spPr>
          <a:xfrm>
            <a:off x="3326591" y="4612579"/>
            <a:ext cx="2552910" cy="646331"/>
          </a:xfrm>
          <a:prstGeom prst="rect">
            <a:avLst/>
          </a:prstGeom>
        </p:spPr>
        <p:txBody>
          <a:bodyPr wrap="square">
            <a:spAutoFit/>
          </a:bodyPr>
          <a:lstStyle/>
          <a:p>
            <a:r>
              <a:rPr lang="fr-FR" sz="1200" dirty="0">
                <a:latin typeface="Arial" panose="020B0604020202020204" pitchFamily="34" charset="0"/>
                <a:cs typeface="Arial" panose="020B0604020202020204" pitchFamily="34" charset="0"/>
              </a:rPr>
              <a:t>Calibration du système de vision pour corriger les aberrations par l’utilisation de mires.</a:t>
            </a:r>
            <a:endParaRPr lang="fr-FR" sz="1200" dirty="0"/>
          </a:p>
        </p:txBody>
      </p:sp>
      <p:sp>
        <p:nvSpPr>
          <p:cNvPr id="9" name="AutoShape 2" descr="Pourquoi……le prisme fait-il apparaître un arc-en-ciel ? – yoga des yeux"/>
          <p:cNvSpPr>
            <a:spLocks noChangeAspect="1" noChangeArrowheads="1"/>
          </p:cNvSpPr>
          <p:nvPr/>
        </p:nvSpPr>
        <p:spPr bwMode="auto">
          <a:xfrm>
            <a:off x="155575" y="-822325"/>
            <a:ext cx="22288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2" descr="Quel objectif photo choisir en 2020 ? | Guide d&amp;#39;achat Materiel.net"/>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5545180" y="1025054"/>
            <a:ext cx="1062848" cy="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03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a:t>TP - Images</a:t>
            </a:r>
          </a:p>
          <a:p>
            <a:pPr marL="881063" lvl="2" indent="-342900">
              <a:buFont typeface="+mj-lt"/>
              <a:buAutoNum type="alphaLcParenR"/>
            </a:pPr>
            <a:r>
              <a:rPr lang="fr-FR" b="1" noProof="1"/>
              <a:t>Environnement de développement pour le traitement d’image</a:t>
            </a:r>
          </a:p>
          <a:p>
            <a:pPr marL="881063" lvl="2" indent="-342900">
              <a:buFont typeface="+mj-lt"/>
              <a:buAutoNum type="alphaLcParenR"/>
            </a:pPr>
            <a:r>
              <a:rPr lang="fr-FR" b="1" noProof="1"/>
              <a:t>Utilisation d’une librairie de vision par ordinateur : OpenCV</a:t>
            </a:r>
            <a:endParaRPr lang="fr-FR" b="1" dirty="0"/>
          </a:p>
          <a:p>
            <a:pPr marL="606425" lvl="1" indent="-342900" rtl="0">
              <a:buFont typeface="+mj-lt"/>
              <a:buAutoNum type="arabicPeriod"/>
            </a:pPr>
            <a:r>
              <a:rPr lang="fr-FR" dirty="0"/>
              <a:t>TP - Traitement d’image</a:t>
            </a:r>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67</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191530" y="1443841"/>
            <a:ext cx="5751870" cy="535531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Un </a:t>
            </a:r>
            <a:r>
              <a:rPr lang="fr-FR" b="1" dirty="0">
                <a:latin typeface="Arial" panose="020B0604020202020204" pitchFamily="34" charset="0"/>
                <a:cs typeface="Arial" panose="020B0604020202020204" pitchFamily="34" charset="0"/>
              </a:rPr>
              <a:t>environnement de développement intégré </a:t>
            </a:r>
            <a:r>
              <a:rPr lang="fr-FR" dirty="0">
                <a:latin typeface="Arial" panose="020B0604020202020204" pitchFamily="34" charset="0"/>
                <a:cs typeface="Arial" panose="020B0604020202020204" pitchFamily="34" charset="0"/>
              </a:rPr>
              <a:t>(IDE) est une application logicielle qui aide les programmeurs à développer efficacement du code logiciel ou des algorithmes (par exemple : </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MATLAB, etc.).</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a:t>
            </a:r>
            <a:r>
              <a:rPr lang="fr-FR" b="1" dirty="0">
                <a:latin typeface="Arial" panose="020B0604020202020204" pitchFamily="34" charset="0"/>
                <a:cs typeface="Arial" panose="020B0604020202020204" pitchFamily="34" charset="0"/>
              </a:rPr>
              <a:t>langage de programmation </a:t>
            </a:r>
            <a:r>
              <a:rPr lang="fr-FR" dirty="0">
                <a:latin typeface="Arial" panose="020B0604020202020204" pitchFamily="34" charset="0"/>
                <a:cs typeface="Arial" panose="020B0604020202020204" pitchFamily="34" charset="0"/>
              </a:rPr>
              <a:t>pour le pilotage des caméras, des déclencheurs (triggers) et pour le traitement d'images (par exemple : C++, Python, C, etc.).</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Outils</a:t>
            </a:r>
            <a:r>
              <a:rPr lang="fr-FR" dirty="0">
                <a:latin typeface="Arial" panose="020B0604020202020204" pitchFamily="34" charset="0"/>
                <a:cs typeface="Arial" panose="020B0604020202020204" pitchFamily="34" charset="0"/>
              </a:rPr>
              <a:t> ou </a:t>
            </a:r>
            <a:r>
              <a:rPr lang="fr-FR" b="1" dirty="0">
                <a:latin typeface="Arial" panose="020B0604020202020204" pitchFamily="34" charset="0"/>
                <a:cs typeface="Arial" panose="020B0604020202020204" pitchFamily="34" charset="0"/>
              </a:rPr>
              <a:t>bibliothèques</a:t>
            </a:r>
            <a:r>
              <a:rPr lang="fr-FR" dirty="0">
                <a:latin typeface="Arial" panose="020B0604020202020204" pitchFamily="34" charset="0"/>
                <a:cs typeface="Arial" panose="020B0604020202020204" pitchFamily="34" charset="0"/>
              </a:rPr>
              <a:t> de vision par ordinateur fournissant des fonctionnalités classiques de traitement d'images (lecture/écriture d'images, opérations matricielles, filtres, etc.).</a:t>
            </a:r>
          </a:p>
          <a:p>
            <a:pPr algn="just"/>
            <a:r>
              <a:rPr lang="fr-FR" dirty="0">
                <a:latin typeface="Arial" panose="020B0604020202020204" pitchFamily="34" charset="0"/>
                <a:cs typeface="Arial" panose="020B0604020202020204" pitchFamily="34" charset="0"/>
              </a:rPr>
              <a:t>	</a:t>
            </a:r>
          </a:p>
          <a:p>
            <a:pPr algn="just"/>
            <a:r>
              <a:rPr lang="fr-FR" dirty="0">
                <a:latin typeface="Arial" panose="020B0604020202020204" pitchFamily="34" charset="0"/>
                <a:cs typeface="Arial" panose="020B0604020202020204" pitchFamily="34" charset="0"/>
              </a:rPr>
              <a:t>			</a:t>
            </a:r>
          </a:p>
          <a:p>
            <a:pPr algn="just"/>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cstate="screen">
            <a:extLst>
              <a:ext uri="{28A0092B-C50C-407E-A947-70E740481C1C}">
                <a14:useLocalDpi xmlns:a14="http://schemas.microsoft.com/office/drawing/2010/main" val="0"/>
              </a:ext>
            </a:extLst>
          </a:blip>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TP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val="0"/>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val="0"/>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68</a:t>
            </a:fld>
            <a:endParaRPr lang="fr-FR" dirty="0"/>
          </a:p>
        </p:txBody>
      </p:sp>
      <p:pic>
        <p:nvPicPr>
          <p:cNvPr id="8" name="Espace réservé pour une image  7"/>
          <p:cNvPicPr>
            <a:picLocks noGrp="1" noChangeAspect="1"/>
          </p:cNvPicPr>
          <p:nvPr>
            <p:ph type="pic" sz="quarter" idx="19"/>
          </p:nvPr>
        </p:nvPicPr>
        <p:blipFill>
          <a:blip r:embed="rId6" cstate="screen">
            <a:extLst>
              <a:ext uri="{28A0092B-C50C-407E-A947-70E740481C1C}">
                <a14:useLocalDpi xmlns:a14="http://schemas.microsoft.com/office/drawing/2010/main" val="0"/>
              </a:ext>
            </a:extLst>
          </a:blip>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cstate="screen">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cstate="screen">
            <a:extLst>
              <a:ext uri="{28A0092B-C50C-407E-A947-70E740481C1C}">
                <a14:useLocalDpi xmlns:a14="http://schemas.microsoft.com/office/drawing/2010/main" val="0"/>
              </a:ext>
            </a:extLst>
          </a:blip>
          <a:srcRect/>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798038"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2762507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37613"/>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69</a:t>
            </a:fld>
            <a:endParaRPr lang="fr-FR" dirty="0"/>
          </a:p>
        </p:txBody>
      </p:sp>
      <p:pic>
        <p:nvPicPr>
          <p:cNvPr id="15" name="Espace réservé pour une image  14"/>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cstate="screen">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cstate="screen">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cstate="screen">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cstate="screen">
            <a:duotone>
              <a:schemeClr val="accent3">
                <a:shade val="45000"/>
                <a:satMod val="135000"/>
              </a:schemeClr>
              <a:prstClr val="white"/>
            </a:duotone>
            <a:extLst>
              <a:ext uri="{BEBA8EAE-BF5A-486C-A8C5-ECC9F3942E4B}">
                <a14:imgProps xmlns:a14="http://schemas.microsoft.com/office/drawing/2010/main">
                  <a14:imgLayer r:embed="rId15">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39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cstate="screen">
              <a:extLst>
                <a:ext uri="{28A0092B-C50C-407E-A947-70E740481C1C}">
                  <a14:useLocalDpi xmlns:a14="http://schemas.microsoft.com/office/drawing/2010/main" val="0"/>
                </a:ext>
              </a:extLst>
            </a:blip>
            <a:srcRect/>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0670" y="3324505"/>
                  <a:ext cx="1462746" cy="1262752"/>
                </a:xfrm>
                <a:prstGeom prst="rect">
                  <a:avLst/>
                </a:prstGeom>
              </p:spPr>
            </p:pic>
            <p:pic>
              <p:nvPicPr>
                <p:cNvPr id="25" name="Image 2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1914" y="3374737"/>
                  <a:ext cx="1166982" cy="961044"/>
                </a:xfrm>
                <a:prstGeom prst="rect">
                  <a:avLst/>
                </a:prstGeom>
              </p:spPr>
            </p:pic>
            <p:pic>
              <p:nvPicPr>
                <p:cNvPr id="26" name="Imag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Capteurs / triggers</a:t>
            </a:r>
          </a:p>
        </p:txBody>
      </p:sp>
      <p:pic>
        <p:nvPicPr>
          <p:cNvPr id="2049" name="Image 2048"/>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Numérique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Filtres (chromatiques, polariseurs)</a:t>
            </a: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déclencheur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6351</TotalTime>
  <Words>5986</Words>
  <Application>Microsoft Office PowerPoint</Application>
  <PresentationFormat>Grand écran</PresentationFormat>
  <Paragraphs>1154</Paragraphs>
  <Slides>69</Slides>
  <Notes>69</Notes>
  <HiddenSlides>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69</vt:i4>
      </vt:variant>
    </vt:vector>
  </HeadingPairs>
  <TitlesOfParts>
    <vt:vector size="79" baseType="lpstr">
      <vt:lpstr>Agency FB</vt:lpstr>
      <vt:lpstr>Arial</vt:lpstr>
      <vt:lpstr>Calibri</vt:lpstr>
      <vt:lpstr>Cambria Math</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des capteurs existants</vt:lpstr>
      <vt:lpstr>Dynamique de la scène vs dynamique du capteur</vt:lpstr>
      <vt:lpstr>Dynamique de la scène vs dynamique du capteur</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Vision industrielle</vt:lpstr>
      <vt:lpstr>Objectif &amp; Caméra</vt:lpstr>
      <vt:lpstr>Objectif – Constitution</vt:lpstr>
      <vt:lpstr>Optique – Constitution</vt:lpstr>
      <vt:lpstr>Optique – Constitution</vt:lpstr>
      <vt:lpstr>Optique – Constitution</vt:lpstr>
      <vt:lpstr>Optique géométrique – Lentille mince convergente</vt:lpstr>
      <vt:lpstr>Optique géométrique – Lentille mince convergente</vt:lpstr>
      <vt:lpstr>Objectif et vision industrielle</vt:lpstr>
      <vt:lpstr>Focale et grandissement</vt:lpstr>
      <vt:lpstr>Focale et grandissement</vt:lpstr>
      <vt:lpstr>Mise au point (ou focus)</vt:lpstr>
      <vt:lpstr>Mise au point (ou focus)</vt:lpstr>
      <vt:lpstr>TD2 : Exercice</vt:lpstr>
      <vt:lpstr>TD2 : Exercice</vt:lpstr>
      <vt:lpstr>TD2 : Exercice</vt:lpstr>
      <vt:lpstr>Mise au point (focus)</vt:lpstr>
      <vt:lpstr>Flou ?</vt:lpstr>
      <vt:lpstr>Profondeur de champ</vt:lpstr>
      <vt:lpstr>L’ouverture</vt:lpstr>
      <vt:lpstr>L’ouverture</vt:lpstr>
      <vt:lpstr>L’ouverture</vt:lpstr>
      <vt:lpstr>L’ouverture</vt:lpstr>
      <vt:lpstr>Aberrations optiques</vt:lpstr>
      <vt:lpstr>Image</vt:lpstr>
      <vt:lpstr>TP - Environnement de développement pour le traitement d’image.</vt:lpstr>
      <vt:lpstr>Vision industrielle BUT Génie électrique et informatique industrielle IUT de bordeaux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623</cp:revision>
  <dcterms:created xsi:type="dcterms:W3CDTF">2023-10-03T18:03:24Z</dcterms:created>
  <dcterms:modified xsi:type="dcterms:W3CDTF">2025-11-20T09:14:15Z</dcterms:modified>
</cp:coreProperties>
</file>